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99"/>
  </p:notesMasterIdLst>
  <p:handoutMasterIdLst>
    <p:handoutMasterId r:id="rId100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89" r:id="rId29"/>
    <p:sldId id="490" r:id="rId30"/>
    <p:sldId id="491" r:id="rId31"/>
    <p:sldId id="492" r:id="rId32"/>
    <p:sldId id="493" r:id="rId33"/>
    <p:sldId id="494" r:id="rId34"/>
    <p:sldId id="495" r:id="rId35"/>
    <p:sldId id="496" r:id="rId36"/>
    <p:sldId id="497" r:id="rId37"/>
    <p:sldId id="498" r:id="rId38"/>
    <p:sldId id="499" r:id="rId39"/>
    <p:sldId id="500" r:id="rId40"/>
    <p:sldId id="501" r:id="rId41"/>
    <p:sldId id="502" r:id="rId42"/>
    <p:sldId id="503" r:id="rId43"/>
    <p:sldId id="504" r:id="rId44"/>
    <p:sldId id="505" r:id="rId45"/>
    <p:sldId id="506" r:id="rId46"/>
    <p:sldId id="507" r:id="rId47"/>
    <p:sldId id="508" r:id="rId48"/>
    <p:sldId id="509" r:id="rId49"/>
    <p:sldId id="510" r:id="rId50"/>
    <p:sldId id="511" r:id="rId51"/>
    <p:sldId id="512" r:id="rId52"/>
    <p:sldId id="513" r:id="rId53"/>
    <p:sldId id="514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522" r:id="rId62"/>
    <p:sldId id="523" r:id="rId63"/>
    <p:sldId id="524" r:id="rId64"/>
    <p:sldId id="525" r:id="rId65"/>
    <p:sldId id="526" r:id="rId66"/>
    <p:sldId id="527" r:id="rId67"/>
    <p:sldId id="528" r:id="rId68"/>
    <p:sldId id="529" r:id="rId69"/>
    <p:sldId id="530" r:id="rId70"/>
    <p:sldId id="531" r:id="rId71"/>
    <p:sldId id="532" r:id="rId72"/>
    <p:sldId id="534" r:id="rId73"/>
    <p:sldId id="535" r:id="rId74"/>
    <p:sldId id="536" r:id="rId75"/>
    <p:sldId id="537" r:id="rId76"/>
    <p:sldId id="538" r:id="rId77"/>
    <p:sldId id="539" r:id="rId78"/>
    <p:sldId id="540" r:id="rId79"/>
    <p:sldId id="541" r:id="rId80"/>
    <p:sldId id="542" r:id="rId81"/>
    <p:sldId id="543" r:id="rId82"/>
    <p:sldId id="544" r:id="rId83"/>
    <p:sldId id="545" r:id="rId84"/>
    <p:sldId id="546" r:id="rId85"/>
    <p:sldId id="547" r:id="rId86"/>
    <p:sldId id="548" r:id="rId87"/>
    <p:sldId id="549" r:id="rId88"/>
    <p:sldId id="550" r:id="rId89"/>
    <p:sldId id="551" r:id="rId90"/>
    <p:sldId id="552" r:id="rId91"/>
    <p:sldId id="553" r:id="rId92"/>
    <p:sldId id="554" r:id="rId93"/>
    <p:sldId id="555" r:id="rId94"/>
    <p:sldId id="556" r:id="rId95"/>
    <p:sldId id="557" r:id="rId96"/>
    <p:sldId id="558" r:id="rId97"/>
    <p:sldId id="559" r:id="rId98"/>
  </p:sldIdLst>
  <p:sldSz cx="9144000" cy="6858000" type="screen4x3"/>
  <p:notesSz cx="9928225" cy="6797675"/>
  <p:custDataLst>
    <p:tags r:id="rId10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AF"/>
    <a:srgbClr val="C1D6FF"/>
    <a:srgbClr val="F5FC9A"/>
    <a:srgbClr val="B21212"/>
    <a:srgbClr val="6699FF"/>
    <a:srgbClr val="A7C4FF"/>
    <a:srgbClr val="F5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82" autoAdjust="0"/>
    <p:restoredTop sz="94935" autoAdjust="0"/>
  </p:normalViewPr>
  <p:slideViewPr>
    <p:cSldViewPr>
      <p:cViewPr varScale="1">
        <p:scale>
          <a:sx n="75" d="100"/>
          <a:sy n="75" d="100"/>
        </p:scale>
        <p:origin x="144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presProps" Target="presProps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notesMaster" Target="notesMasters/notesMaster1.xml"/><Relationship Id="rId10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handoutMaster" Target="handoutMasters/handoutMaster1.xml"/><Relationship Id="rId105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919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30184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2345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4882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455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6613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6200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7757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66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5748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05417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7130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2828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4226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58998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6614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1427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8975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6168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24685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75595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9074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3094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43344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28528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2991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223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027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6978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492978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71006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96478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05033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9073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37283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21510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773762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2152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317474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8655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4965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90799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680107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93268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197694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427149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624559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123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482469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720798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629039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959693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909135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728278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86123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192172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029611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252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903230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750508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310643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163800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21653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68378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114184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289302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698041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51845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7972954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204155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037963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81501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03917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65038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954491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897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90561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530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233656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892208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390496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592743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9127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7.xml"/><Relationship Id="rId3" Type="http://schemas.openxmlformats.org/officeDocument/2006/relationships/slide" Target="../slides/slide16.xml"/><Relationship Id="rId7" Type="http://schemas.openxmlformats.org/officeDocument/2006/relationships/slide" Target="../slides/slide51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28.xml"/><Relationship Id="rId10" Type="http://schemas.openxmlformats.org/officeDocument/2006/relationships/image" Target="../media/image2.jpeg"/><Relationship Id="rId4" Type="http://schemas.openxmlformats.org/officeDocument/2006/relationships/slide" Target="../slides/slide21.xml"/><Relationship Id="rId9" Type="http://schemas.openxmlformats.org/officeDocument/2006/relationships/slide" Target="../slides/slide3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8072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55046" y="692696"/>
            <a:ext cx="91157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4.1 – Compounds &amp; Mixtures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103334" y="692696"/>
            <a:ext cx="80133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4.2 – Atoms Forming Bonds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1941390" y="692696"/>
            <a:ext cx="577500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4.3 – Ionic Bond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2555608" y="692696"/>
            <a:ext cx="53072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4.4 – More</a:t>
            </a:r>
            <a:r>
              <a:rPr lang="en-GB" sz="8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Ions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6" action="ppaction://hlinksldjump"/>
          </p:cNvPr>
          <p:cNvSpPr/>
          <p:nvPr userDrawn="1"/>
        </p:nvSpPr>
        <p:spPr>
          <a:xfrm>
            <a:off x="3899886" y="692696"/>
            <a:ext cx="761147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4.6 – Covalent Compounds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 Same Side Corner Rectangle 12">
            <a:hlinkClick r:id="rId7" action="ppaction://hlinksldjump"/>
          </p:cNvPr>
          <p:cNvSpPr/>
          <p:nvPr userDrawn="1"/>
        </p:nvSpPr>
        <p:spPr>
          <a:xfrm>
            <a:off x="4697751" y="692696"/>
            <a:ext cx="65138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4.7 – Tonic vs.</a:t>
            </a:r>
            <a:r>
              <a:rPr lang="en-GB" sz="8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Covalent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ound Same Side Corner Rectangle 13">
            <a:hlinkClick r:id="rId8" action="ppaction://hlinksldjump"/>
          </p:cNvPr>
          <p:cNvSpPr/>
          <p:nvPr userDrawn="1"/>
        </p:nvSpPr>
        <p:spPr>
          <a:xfrm>
            <a:off x="5385855" y="692696"/>
            <a:ext cx="73360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4.8 – Covalent</a:t>
            </a:r>
            <a:r>
              <a:rPr lang="en-GB" sz="8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Structures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 Same Side Corner Rectangle 15">
            <a:hlinkClick r:id="rId8" action="ppaction://hlinksldjump"/>
          </p:cNvPr>
          <p:cNvSpPr/>
          <p:nvPr userDrawn="1"/>
        </p:nvSpPr>
        <p:spPr>
          <a:xfrm>
            <a:off x="6156177" y="692696"/>
            <a:ext cx="72007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4.9 – Metals &amp; Non-Metals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9" action="ppaction://hlinksldjump"/>
          </p:cNvPr>
          <p:cNvSpPr/>
          <p:nvPr userDrawn="1"/>
        </p:nvSpPr>
        <p:spPr>
          <a:xfrm>
            <a:off x="3123047" y="692696"/>
            <a:ext cx="74012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4.5 – Covalent Bond</a:t>
            </a:r>
            <a:endParaRPr lang="en-GB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3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1%20&#8211;%20Compounds,%20Mixtures,%20and%20Chemical%20Change.doc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6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slide" Target="slide7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2%20&#8211;%20Why%20do%20Atoms%20Form%20Bonds.docx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9.xml"/><Relationship Id="rId4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media" Target="../media/media2.mp4"/><Relationship Id="rId7" Type="http://schemas.openxmlformats.org/officeDocument/2006/relationships/image" Target="../media/image2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24.xml"/><Relationship Id="rId11" Type="http://schemas.openxmlformats.org/officeDocument/2006/relationships/slide" Target="slide79.xml"/><Relationship Id="rId5" Type="http://schemas.openxmlformats.org/officeDocument/2006/relationships/slideLayout" Target="../slideLayouts/slideLayout2.xml"/><Relationship Id="rId10" Type="http://schemas.openxmlformats.org/officeDocument/2006/relationships/hyperlink" Target="Unit%2004/4.3%20-%20Ionic%20Bonding%20Example%20Magnesium%20Chloride.mp4" TargetMode="External"/><Relationship Id="rId4" Type="http://schemas.openxmlformats.org/officeDocument/2006/relationships/video" Target="../media/media2.mp4"/><Relationship Id="rId9" Type="http://schemas.openxmlformats.org/officeDocument/2006/relationships/hyperlink" Target="Unit%2004/4.3%20-%20What%20are%20Ionic%20Bonds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9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3%20&#8211;%20The%20Ionic%20Bond.docx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4%20-%20More%20About%20Ions.docx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3.xml"/><Relationship Id="rId4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3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3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3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5%20&#8211;%20The%20Covalent%20Bond.docx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6.xml"/><Relationship Id="rId4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7" Type="http://schemas.openxmlformats.org/officeDocument/2006/relationships/slide" Target="slide86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6.xml"/><Relationship Id="rId4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7" Type="http://schemas.openxmlformats.org/officeDocument/2006/relationships/slide" Target="slide8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emf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6.xml"/><Relationship Id="rId4" Type="http://schemas.openxmlformats.org/officeDocument/2006/relationships/image" Target="../media/image5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6%20&#8211;%20Covalent%20Compound.docx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8.xml"/><Relationship Id="rId5" Type="http://schemas.openxmlformats.org/officeDocument/2006/relationships/image" Target="../media/image61.png"/><Relationship Id="rId4" Type="http://schemas.openxmlformats.org/officeDocument/2006/relationships/image" Target="../media/image60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8.xml"/><Relationship Id="rId5" Type="http://schemas.openxmlformats.org/officeDocument/2006/relationships/image" Target="../media/image61.png"/><Relationship Id="rId4" Type="http://schemas.openxmlformats.org/officeDocument/2006/relationships/image" Target="../media/image60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7%20&#8211;%20Comparing%20Ionic%20&amp;%20Covalent%20Compounds.docx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1.xml"/><Relationship Id="rId5" Type="http://schemas.openxmlformats.org/officeDocument/2006/relationships/image" Target="../media/image67.emf"/><Relationship Id="rId4" Type="http://schemas.openxmlformats.org/officeDocument/2006/relationships/image" Target="../media/image66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91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04/4.8%20-%20Diamond%20and%20silicon%20dioxide.mp4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7" Type="http://schemas.openxmlformats.org/officeDocument/2006/relationships/slide" Target="slide91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hyperlink" Target="Unit%2004/4.8%20-%20Graphite.mp4" TargetMode="Externa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8%20&#8211;%20Giant%20Covalent%20Structures.docx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9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3.xml"/><Relationship Id="rId5" Type="http://schemas.openxmlformats.org/officeDocument/2006/relationships/image" Target="../media/image76.png"/><Relationship Id="rId4" Type="http://schemas.openxmlformats.org/officeDocument/2006/relationships/image" Target="../media/image75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3.xml"/><Relationship Id="rId5" Type="http://schemas.openxmlformats.org/officeDocument/2006/relationships/image" Target="../media/image81.emf"/><Relationship Id="rId4" Type="http://schemas.openxmlformats.org/officeDocument/2006/relationships/image" Target="../media/image80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Unit%2004/4.9%20&#8211;%20The%20Bonding%20in%20Metals.docx" TargetMode="Externa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826276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04 - Atoms </a:t>
            </a:r>
            <a:r>
              <a:rPr 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Combining</a:t>
            </a:r>
            <a:endParaRPr lang="en-GB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7752"/>
            <a:ext cx="1597463" cy="15342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4.1 – </a:t>
            </a:r>
            <a:r>
              <a:rPr lang="en-US" sz="2800" dirty="0"/>
              <a:t>Compounds, </a:t>
            </a:r>
            <a:r>
              <a:rPr lang="en-US" sz="2800" dirty="0" smtClean="0"/>
              <a:t>Mixtures</a:t>
            </a:r>
            <a:r>
              <a:rPr lang="en-US" sz="2800" dirty="0"/>
              <a:t>, and </a:t>
            </a:r>
            <a:r>
              <a:rPr lang="en-US" sz="2800" dirty="0" smtClean="0"/>
              <a:t>Chemical Change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5712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sz="1660" b="1" dirty="0" smtClean="0">
                <a:solidFill>
                  <a:srgbClr val="C00000"/>
                </a:solidFill>
              </a:rPr>
              <a:t>Elements</a:t>
            </a:r>
            <a:r>
              <a:rPr lang="en-US" sz="1660" b="1" dirty="0">
                <a:solidFill>
                  <a:srgbClr val="C00000"/>
                </a:solidFill>
              </a:rPr>
              <a:t>: a reminder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60" dirty="0"/>
              <a:t>An element contains only one kind of atom. </a:t>
            </a:r>
            <a:r>
              <a:rPr lang="en-US" sz="1660" dirty="0" smtClean="0"/>
              <a:t>E.g. the element sodium </a:t>
            </a:r>
            <a:r>
              <a:rPr lang="en-US" sz="1660" dirty="0"/>
              <a:t>contains only sodium atoms.</a:t>
            </a:r>
          </a:p>
          <a:p>
            <a:pPr>
              <a:buClr>
                <a:srgbClr val="0070C0"/>
              </a:buClr>
            </a:pPr>
            <a:r>
              <a:rPr lang="en-US" sz="1660" b="1" dirty="0">
                <a:solidFill>
                  <a:srgbClr val="C00000"/>
                </a:solidFill>
              </a:rPr>
              <a:t>Compounds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60" dirty="0"/>
              <a:t>A compound is made of atoms of different elements, bonded </a:t>
            </a:r>
            <a:r>
              <a:rPr lang="en-US" sz="1660" dirty="0" smtClean="0"/>
              <a:t>together. The </a:t>
            </a:r>
            <a:r>
              <a:rPr lang="en-US" sz="1660" dirty="0"/>
              <a:t>compound is described by a formula, made from the symbols of </a:t>
            </a:r>
            <a:r>
              <a:rPr lang="en-US" sz="1660" dirty="0" smtClean="0"/>
              <a:t>the atoms </a:t>
            </a:r>
            <a:r>
              <a:rPr lang="en-US" sz="1660" dirty="0"/>
              <a:t>in it. (The plural of formula is formulae</a:t>
            </a:r>
            <a:r>
              <a:rPr lang="en-US" sz="1660" dirty="0" smtClean="0"/>
              <a:t>.) 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60" dirty="0" smtClean="0"/>
              <a:t>There </a:t>
            </a:r>
            <a:r>
              <a:rPr lang="en-US" sz="1660" dirty="0"/>
              <a:t>are millions of compounds. This table shows three common ones</a:t>
            </a:r>
            <a:r>
              <a:rPr lang="en-US" sz="1660" dirty="0" smtClean="0"/>
              <a:t>.</a:t>
            </a:r>
            <a:br>
              <a:rPr lang="en-US" sz="1660" dirty="0" smtClean="0"/>
            </a:b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66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60" dirty="0"/>
              <a:t>Water has two hydrogen atoms joined or bonded to an oxygen atom. So </a:t>
            </a:r>
            <a:r>
              <a:rPr lang="en-US" sz="1660" dirty="0" smtClean="0"/>
              <a:t>its formula </a:t>
            </a:r>
            <a:r>
              <a:rPr lang="en-US" sz="1660" dirty="0"/>
              <a:t>is H</a:t>
            </a:r>
            <a:r>
              <a:rPr lang="en-US" sz="1660" baseline="-25000" dirty="0"/>
              <a:t>2</a:t>
            </a:r>
            <a:r>
              <a:rPr lang="en-US" sz="1660" dirty="0"/>
              <a:t>O. Note where the 2 is written. Now check the formulae </a:t>
            </a:r>
            <a:r>
              <a:rPr lang="en-US" sz="1660" dirty="0" smtClean="0"/>
              <a:t>for carbon </a:t>
            </a:r>
            <a:r>
              <a:rPr lang="en-US" sz="1660" dirty="0"/>
              <a:t>dioxide and ethanol. Are they correct?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220815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696449"/>
              </p:ext>
            </p:extLst>
          </p:nvPr>
        </p:nvGraphicFramePr>
        <p:xfrm>
          <a:off x="251520" y="3284984"/>
          <a:ext cx="8633260" cy="2642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2448272"/>
                <a:gridCol w="2370489"/>
                <a:gridCol w="2158315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66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Name of compound</a:t>
                      </a:r>
                      <a:endParaRPr lang="en-GB" sz="166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Elements in it</a:t>
                      </a:r>
                      <a:endParaRPr lang="en-GB" sz="166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6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How the atoms are joined</a:t>
                      </a:r>
                      <a:endParaRPr lang="en-GB" sz="166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Formula of compound</a:t>
                      </a:r>
                      <a:endParaRPr lang="en-GB" sz="166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 and oxygen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66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dioxide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and oxygen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</a:t>
                      </a:r>
                      <a:r>
                        <a:rPr kumimoji="0" lang="en-GB" sz="166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endParaRPr lang="en-GB" sz="166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ethanol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carbon, hydrogen, and oxygen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sz="166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en-GB" sz="166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66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en-GB" sz="166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OH</a:t>
                      </a:r>
                      <a:endParaRPr lang="en-GB" sz="166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8054" y="3929955"/>
            <a:ext cx="648072" cy="5040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0021" y="5158203"/>
            <a:ext cx="1329273" cy="78120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0021" y="4573925"/>
            <a:ext cx="1329273" cy="51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5072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Compounds and mixtures: the difference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A mixture contains different substances that are not bonded together.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you can usually separate the substances quite easily, using </a:t>
            </a:r>
            <a:r>
              <a:rPr lang="en-US" sz="2000" dirty="0" smtClean="0"/>
              <a:t>methods like </a:t>
            </a:r>
            <a:r>
              <a:rPr lang="en-US" sz="2000" dirty="0"/>
              <a:t>those you met in Chapter 2. For example: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8586" y="4853478"/>
            <a:ext cx="2727229" cy="159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This is a </a:t>
            </a:r>
            <a:r>
              <a:rPr lang="en-US" sz="1640" b="1" dirty="0">
                <a:latin typeface="Arial" panose="020B0604020202020204" pitchFamily="34" charset="0"/>
                <a:cs typeface="Arial" panose="020B0604020202020204" pitchFamily="34" charset="0"/>
              </a:rPr>
              <a:t>mixture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 of iron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powder and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sulfur. You could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separate them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by dissolving the sulfur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in methylbenzene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(a solvent),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and filtering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the iron off.</a:t>
            </a:r>
            <a:endParaRPr lang="en-GB" sz="16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86937" y="4853478"/>
            <a:ext cx="2781208" cy="1597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But if you heat the end of a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metal rod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in a Bunsen burner, and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push it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into the mixture, the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mixture starts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to glow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brightly. </a:t>
            </a:r>
            <a:r>
              <a:rPr lang="en-US" sz="1640" b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64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chemical change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is taking place.</a:t>
            </a:r>
            <a:endParaRPr lang="en-GB" sz="16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39264" y="4853478"/>
            <a:ext cx="2781208" cy="1848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The result is a black </a:t>
            </a:r>
            <a:r>
              <a:rPr lang="en-US" sz="164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compound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called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iron(II) sulfide. It is made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of iron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and sulfur atoms bonded</a:t>
            </a:r>
          </a:p>
          <a:p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together. Its formula is </a:t>
            </a:r>
            <a:r>
              <a:rPr lang="en-US" sz="1640" dirty="0" err="1">
                <a:latin typeface="Arial" panose="020B0604020202020204" pitchFamily="34" charset="0"/>
                <a:cs typeface="Arial" panose="020B0604020202020204" pitchFamily="34" charset="0"/>
              </a:rPr>
              <a:t>FeS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. It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will not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dissolve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in methylbenzene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6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4.1 – </a:t>
            </a:r>
            <a:r>
              <a:rPr lang="en-US" sz="2800" dirty="0"/>
              <a:t>Compounds, </a:t>
            </a:r>
            <a:r>
              <a:rPr lang="en-US" sz="2800" dirty="0" smtClean="0"/>
              <a:t>Mixtures</a:t>
            </a:r>
            <a:r>
              <a:rPr lang="en-US" sz="2800" dirty="0"/>
              <a:t>, and </a:t>
            </a:r>
            <a:r>
              <a:rPr lang="en-US" sz="2800" dirty="0" smtClean="0"/>
              <a:t>Chemical Change</a:t>
            </a:r>
            <a:endParaRPr lang="en-GB" sz="2800" b="1" dirty="0" smtClean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86" y="2755959"/>
            <a:ext cx="2716530" cy="20411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936" y="2755960"/>
            <a:ext cx="2781208" cy="20411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264" y="2755961"/>
            <a:ext cx="2781208" cy="2041192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300524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2681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The </a:t>
            </a:r>
            <a:r>
              <a:rPr lang="en-US" b="1" dirty="0">
                <a:solidFill>
                  <a:srgbClr val="C00000"/>
                </a:solidFill>
              </a:rPr>
              <a:t>signs of a chemical change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When you heat a mixture of iron and sulfur, a chemical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change </a:t>
            </a:r>
            <a:r>
              <a:rPr lang="en-US" dirty="0"/>
              <a:t>takes </a:t>
            </a:r>
            <a:r>
              <a:rPr lang="en-US" dirty="0" smtClean="0"/>
              <a:t>place. The </a:t>
            </a:r>
            <a:r>
              <a:rPr lang="en-US" dirty="0"/>
              <a:t>iron and sulfur atoms bond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together </a:t>
            </a:r>
            <a:r>
              <a:rPr lang="en-US" dirty="0"/>
              <a:t>to form a compound.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You can tell when a chemical change has taken place, </a:t>
            </a:r>
            <a:r>
              <a:rPr lang="en-US" dirty="0" smtClean="0"/>
              <a:t>by </a:t>
            </a:r>
            <a:br>
              <a:rPr lang="en-US" dirty="0" smtClean="0"/>
            </a:br>
            <a:r>
              <a:rPr lang="en-US" dirty="0" smtClean="0"/>
              <a:t>these </a:t>
            </a:r>
            <a:r>
              <a:rPr lang="en-US" dirty="0"/>
              <a:t>three signs: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b="1" dirty="0" smtClean="0"/>
              <a:t>One </a:t>
            </a:r>
            <a:r>
              <a:rPr lang="en-US" b="1" dirty="0"/>
              <a:t>or more new chemical substances are </a:t>
            </a:r>
            <a:r>
              <a:rPr lang="en-US" b="1" dirty="0" smtClean="0"/>
              <a:t>formed. </a:t>
            </a:r>
            <a:br>
              <a:rPr lang="en-US" b="1" dirty="0" smtClean="0"/>
            </a:br>
            <a:r>
              <a:rPr lang="en-US" dirty="0" smtClean="0"/>
              <a:t>You </a:t>
            </a:r>
            <a:r>
              <a:rPr lang="en-US" dirty="0"/>
              <a:t>can describe the change by a word </a:t>
            </a:r>
            <a:r>
              <a:rPr lang="en-US" dirty="0" smtClean="0"/>
              <a:t>equation like </a:t>
            </a:r>
            <a:br>
              <a:rPr lang="en-US" dirty="0" smtClean="0"/>
            </a:br>
            <a:r>
              <a:rPr lang="en-US" dirty="0" smtClean="0"/>
              <a:t>this: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iron + </a:t>
            </a:r>
            <a:r>
              <a:rPr lang="en-US" b="1" dirty="0">
                <a:solidFill>
                  <a:srgbClr val="FF0000"/>
                </a:solidFill>
              </a:rPr>
              <a:t>sulfur 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iron(II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sulfide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dirty="0"/>
              <a:t>means </a:t>
            </a:r>
            <a:r>
              <a:rPr lang="en-US" i="1" dirty="0"/>
              <a:t>reacts with</a:t>
            </a:r>
            <a:r>
              <a:rPr lang="en-US" dirty="0"/>
              <a:t>, and the means to </a:t>
            </a:r>
            <a:r>
              <a:rPr lang="en-US" dirty="0" smtClean="0"/>
              <a:t>form. The </a:t>
            </a:r>
            <a:br>
              <a:rPr lang="en-US" dirty="0" smtClean="0"/>
            </a:br>
            <a:r>
              <a:rPr lang="en-US" dirty="0" smtClean="0"/>
              <a:t>new </a:t>
            </a:r>
            <a:r>
              <a:rPr lang="en-US" dirty="0"/>
              <a:t>substances usually look different from the starting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substances. For </a:t>
            </a:r>
            <a:r>
              <a:rPr lang="en-US" dirty="0"/>
              <a:t>example sulfur is yellow, but iron(II) sulfide is black.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b="1" dirty="0" smtClean="0"/>
              <a:t>Energy </a:t>
            </a:r>
            <a:r>
              <a:rPr lang="en-US" b="1" dirty="0"/>
              <a:t>is taken in or given out, during the </a:t>
            </a:r>
            <a:r>
              <a:rPr lang="en-US" b="1" dirty="0" smtClean="0"/>
              <a:t>reaction</a:t>
            </a:r>
            <a:r>
              <a:rPr lang="en-US" dirty="0" smtClean="0"/>
              <a:t>. Energy </a:t>
            </a:r>
            <a:r>
              <a:rPr lang="en-US" dirty="0"/>
              <a:t>was needed to start off the reaction between iron and sulfur, </a:t>
            </a:r>
            <a:r>
              <a:rPr lang="en-US" dirty="0" smtClean="0"/>
              <a:t>in the </a:t>
            </a:r>
            <a:r>
              <a:rPr lang="en-US" dirty="0"/>
              <a:t>form of heat from the hot metal rod. But the reaction gave out </a:t>
            </a:r>
            <a:r>
              <a:rPr lang="en-US" dirty="0" smtClean="0"/>
              <a:t>heat once </a:t>
            </a:r>
            <a:r>
              <a:rPr lang="en-US" dirty="0"/>
              <a:t>it began – the mixture glowed brightly.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b="1" dirty="0" smtClean="0"/>
              <a:t>The </a:t>
            </a:r>
            <a:r>
              <a:rPr lang="en-US" b="1" dirty="0"/>
              <a:t>change is usually difficult to </a:t>
            </a:r>
            <a:r>
              <a:rPr lang="en-US" b="1" dirty="0" smtClean="0"/>
              <a:t>reverse. </a:t>
            </a:r>
            <a:r>
              <a:rPr lang="en-US" dirty="0" smtClean="0"/>
              <a:t>You </a:t>
            </a:r>
            <a:r>
              <a:rPr lang="en-US" dirty="0"/>
              <a:t>would need to carry out several reactions to get the iron and </a:t>
            </a:r>
            <a:r>
              <a:rPr lang="en-US" dirty="0" smtClean="0"/>
              <a:t>sulfur back </a:t>
            </a:r>
            <a:r>
              <a:rPr lang="en-US" dirty="0"/>
              <a:t>from iron sulfide. (But it can be done</a:t>
            </a:r>
            <a:r>
              <a:rPr lang="en-US" dirty="0" smtClean="0"/>
              <a:t>!) </a:t>
            </a:r>
            <a:r>
              <a:rPr lang="en-US" b="1" dirty="0" smtClean="0"/>
              <a:t>A </a:t>
            </a:r>
            <a:r>
              <a:rPr lang="en-US" b="1" dirty="0"/>
              <a:t>chemical change is usually called a chemical reaction</a:t>
            </a:r>
            <a:r>
              <a:rPr lang="en-US" dirty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660232" y="3140968"/>
            <a:ext cx="2232248" cy="110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Burning gas, to </a:t>
            </a:r>
            <a:r>
              <a:rPr lang="en-US" sz="1640" dirty="0" smtClean="0">
                <a:latin typeface="Arial" panose="020B0604020202020204" pitchFamily="34" charset="0"/>
                <a:cs typeface="Arial" panose="020B0604020202020204" pitchFamily="34" charset="0"/>
              </a:rPr>
              <a:t>fry eggs. Are chemical changes </a:t>
            </a:r>
            <a:r>
              <a:rPr lang="en-US" sz="1640" dirty="0">
                <a:latin typeface="Arial" panose="020B0604020202020204" pitchFamily="34" charset="0"/>
                <a:cs typeface="Arial" panose="020B0604020202020204" pitchFamily="34" charset="0"/>
              </a:rPr>
              <a:t>taking place?</a:t>
            </a:r>
            <a:endParaRPr lang="en-GB" sz="164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4.1 – </a:t>
            </a:r>
            <a:r>
              <a:rPr lang="en-US" sz="2800" dirty="0"/>
              <a:t>Compounds, </a:t>
            </a:r>
            <a:r>
              <a:rPr lang="en-US" sz="2800" dirty="0" smtClean="0"/>
              <a:t>Mixtures</a:t>
            </a:r>
            <a:r>
              <a:rPr lang="en-US" sz="2800" dirty="0"/>
              <a:t>, and </a:t>
            </a:r>
            <a:r>
              <a:rPr lang="en-US" sz="2800" dirty="0" smtClean="0"/>
              <a:t>Chemical Change</a:t>
            </a:r>
            <a:endParaRPr lang="en-GB" sz="28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2" r="14414" b="2816"/>
          <a:stretch/>
        </p:blipFill>
        <p:spPr>
          <a:xfrm>
            <a:off x="6660232" y="1124744"/>
            <a:ext cx="2232248" cy="1944216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00524" y="375013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0453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It is different from physical change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>
              <a:buClr>
                <a:srgbClr val="0070C0"/>
              </a:buClr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No </a:t>
            </a:r>
            <a:r>
              <a:rPr lang="en-US" sz="2000" dirty="0"/>
              <a:t>new chemical substances are formed in these </a:t>
            </a:r>
            <a:r>
              <a:rPr lang="en-US" sz="2000" dirty="0" smtClean="0"/>
              <a:t>changes.</a:t>
            </a:r>
            <a:br>
              <a:rPr lang="en-US" sz="2000" dirty="0" smtClean="0"/>
            </a:br>
            <a:r>
              <a:rPr lang="en-US" sz="2000" b="1" dirty="0" smtClean="0"/>
              <a:t>If </a:t>
            </a:r>
            <a:r>
              <a:rPr lang="en-US" sz="2000" b="1" dirty="0"/>
              <a:t>no new chemical substance is formed, a change is a physical </a:t>
            </a:r>
            <a:r>
              <a:rPr lang="en-US" sz="2000" b="1" dirty="0" smtClean="0"/>
              <a:t>change.</a:t>
            </a:r>
            <a:br>
              <a:rPr lang="en-US" sz="2000" b="1" dirty="0" smtClean="0"/>
            </a:br>
            <a:r>
              <a:rPr lang="en-US" sz="2000" dirty="0" smtClean="0"/>
              <a:t>Unlike </a:t>
            </a:r>
            <a:r>
              <a:rPr lang="en-US" sz="2000" dirty="0"/>
              <a:t>chemical changes, a physical change is usually easy to reverse.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4.1 – </a:t>
            </a:r>
            <a:r>
              <a:rPr lang="en-US" sz="2800" dirty="0"/>
              <a:t>Compounds, </a:t>
            </a:r>
            <a:r>
              <a:rPr lang="en-US" sz="2800" dirty="0" smtClean="0"/>
              <a:t>Mixtures</a:t>
            </a:r>
            <a:r>
              <a:rPr lang="en-US" sz="2800" dirty="0"/>
              <a:t>, and </a:t>
            </a:r>
            <a:r>
              <a:rPr lang="en-US" sz="2800" dirty="0" smtClean="0"/>
              <a:t>Chemical Change</a:t>
            </a:r>
            <a:endParaRPr lang="en-GB" sz="2800" b="1" dirty="0" smtClean="0"/>
          </a:p>
        </p:txBody>
      </p:sp>
      <p:sp>
        <p:nvSpPr>
          <p:cNvPr id="7" name="Rectangle 6"/>
          <p:cNvSpPr/>
          <p:nvPr/>
        </p:nvSpPr>
        <p:spPr>
          <a:xfrm>
            <a:off x="188586" y="4049777"/>
            <a:ext cx="272722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When you mix iron powder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with sulfur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that is a physical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change. No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new substance has formed.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If you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then dissolve the sulfur …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15815" y="4049777"/>
            <a:ext cx="31234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… in methylbenzene, that is also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physical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change. The solvent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could be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removed again by distilling it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Danger! It is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highly flammable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39264" y="4049777"/>
            <a:ext cx="27812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Now separate the iron by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filtering. That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a physical change. You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can reverse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by putting the iron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back into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filtrate again.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2283" y="2240867"/>
            <a:ext cx="2683532" cy="13688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8586" y="2060848"/>
            <a:ext cx="3070677" cy="168179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3200" y="1200447"/>
            <a:ext cx="2249240" cy="2783664"/>
          </a:xfrm>
          <a:prstGeom prst="rect">
            <a:avLst/>
          </a:prstGeom>
        </p:spPr>
      </p:pic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8300524" y="105273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869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4.1 – </a:t>
            </a:r>
            <a:r>
              <a:rPr lang="en-US" sz="2800" dirty="0"/>
              <a:t>Compounds, </a:t>
            </a:r>
            <a:r>
              <a:rPr lang="en-US" sz="2800" dirty="0" smtClean="0"/>
              <a:t>Mixtures</a:t>
            </a:r>
            <a:r>
              <a:rPr lang="en-US" sz="2800" dirty="0"/>
              <a:t>, and </a:t>
            </a:r>
            <a:r>
              <a:rPr lang="en-US" sz="2800" dirty="0" smtClean="0"/>
              <a:t>Chemical Change</a:t>
            </a:r>
            <a:endParaRPr lang="en-GB" sz="28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79512" y="1153775"/>
            <a:ext cx="8699936" cy="539224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Explain </a:t>
            </a:r>
            <a:r>
              <a:rPr lang="en-US" sz="2870" dirty="0"/>
              <a:t>the difference between a mixture of iron and </a:t>
            </a:r>
            <a:r>
              <a:rPr lang="en-US" sz="2870" dirty="0" smtClean="0"/>
              <a:t>sulfur and </a:t>
            </a:r>
            <a:r>
              <a:rPr lang="en-US" sz="2870" dirty="0"/>
              <a:t>the compound iron sulfide.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When </a:t>
            </a:r>
            <a:r>
              <a:rPr lang="en-US" sz="2870" dirty="0"/>
              <a:t>you light a piece of magnesium ribbon, it </a:t>
            </a:r>
            <a:r>
              <a:rPr lang="en-US" sz="2870" dirty="0" smtClean="0"/>
              <a:t>burns with </a:t>
            </a:r>
            <a:r>
              <a:rPr lang="en-US" sz="2870" dirty="0"/>
              <a:t>a dazzling white light. A white ash forms. What </a:t>
            </a:r>
            <a:r>
              <a:rPr lang="en-US" sz="2870" dirty="0" smtClean="0"/>
              <a:t>signs are </a:t>
            </a:r>
            <a:r>
              <a:rPr lang="en-US" sz="2870" dirty="0"/>
              <a:t>there that a chemical change has taken place?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Is </a:t>
            </a:r>
            <a:r>
              <a:rPr lang="en-US" sz="2870" dirty="0"/>
              <a:t>it a chemical change or a physical change? Give </a:t>
            </a:r>
            <a:r>
              <a:rPr lang="en-US" sz="2870" dirty="0" smtClean="0"/>
              <a:t>reasons.</a:t>
            </a:r>
          </a:p>
          <a:p>
            <a:pPr marL="896938" indent="-428625">
              <a:buClr>
                <a:srgbClr val="0070C0"/>
              </a:buClr>
              <a:buFont typeface="+mj-lt"/>
              <a:buAutoNum type="alphaLcPeriod"/>
            </a:pPr>
            <a:r>
              <a:rPr lang="en-US" sz="2870" dirty="0" smtClean="0"/>
              <a:t>a </a:t>
            </a:r>
            <a:r>
              <a:rPr lang="en-US" sz="2870" dirty="0"/>
              <a:t>glass bottle </a:t>
            </a:r>
            <a:r>
              <a:rPr lang="en-US" sz="2870" dirty="0" smtClean="0"/>
              <a:t>breaking</a:t>
            </a:r>
            <a:endParaRPr lang="en-US" sz="2870" dirty="0"/>
          </a:p>
          <a:p>
            <a:pPr marL="896938" indent="-428625">
              <a:buClr>
                <a:srgbClr val="0070C0"/>
              </a:buClr>
              <a:buFont typeface="+mj-lt"/>
              <a:buAutoNum type="alphaLcPeriod"/>
            </a:pPr>
            <a:r>
              <a:rPr lang="en-US" sz="2870" dirty="0" smtClean="0"/>
              <a:t>butter </a:t>
            </a:r>
            <a:r>
              <a:rPr lang="en-US" sz="2870" dirty="0"/>
              <a:t>and sugar being made into toffee</a:t>
            </a:r>
          </a:p>
          <a:p>
            <a:pPr marL="896938" indent="-428625">
              <a:buClr>
                <a:srgbClr val="0070C0"/>
              </a:buClr>
              <a:buFont typeface="+mj-lt"/>
              <a:buAutoNum type="alphaLcPeriod"/>
            </a:pPr>
            <a:r>
              <a:rPr lang="en-US" sz="2870" dirty="0" smtClean="0"/>
              <a:t>cotton </a:t>
            </a:r>
            <a:r>
              <a:rPr lang="en-US" sz="2870" dirty="0"/>
              <a:t>being woven to make sheets</a:t>
            </a:r>
          </a:p>
          <a:p>
            <a:pPr marL="896938" indent="-428625">
              <a:buClr>
                <a:srgbClr val="0070C0"/>
              </a:buClr>
              <a:buFont typeface="+mj-lt"/>
              <a:buAutoNum type="alphaLcPeriod"/>
            </a:pPr>
            <a:r>
              <a:rPr lang="en-US" sz="2870" dirty="0" smtClean="0"/>
              <a:t>coal </a:t>
            </a:r>
            <a:r>
              <a:rPr lang="en-US" sz="2870" dirty="0"/>
              <a:t>burning in air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57150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4982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reaction between sodium and chlorine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>
              <a:buClr>
                <a:srgbClr val="0070C0"/>
              </a:buClr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a chemical reaction has taken place. The white solid is sodium </a:t>
            </a:r>
            <a:r>
              <a:rPr lang="en-US" sz="2000" dirty="0" smtClean="0"/>
              <a:t>chloride. Atoms </a:t>
            </a:r>
            <a:r>
              <a:rPr lang="en-US" sz="2000" dirty="0"/>
              <a:t>of sodium and chlorine have bonded (joined together) to form </a:t>
            </a:r>
            <a:r>
              <a:rPr lang="en-US" sz="2000" dirty="0" smtClean="0"/>
              <a:t>a compound</a:t>
            </a:r>
            <a:r>
              <a:rPr lang="en-US" sz="2000" dirty="0"/>
              <a:t>. The word equation for the reaction is:</a:t>
            </a:r>
          </a:p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FF0000"/>
                </a:solidFill>
              </a:rPr>
              <a:t>	sodium + </a:t>
            </a:r>
            <a:r>
              <a:rPr lang="en-US" sz="2000" b="1" dirty="0">
                <a:solidFill>
                  <a:srgbClr val="FF0000"/>
                </a:solidFill>
              </a:rPr>
              <a:t>chlorine </a:t>
            </a:r>
            <a:r>
              <a:rPr lang="en-US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000" b="1" dirty="0" smtClean="0">
                <a:solidFill>
                  <a:srgbClr val="FF0000"/>
                </a:solidFill>
              </a:rPr>
              <a:t>sodium </a:t>
            </a:r>
            <a:r>
              <a:rPr lang="en-US" sz="2000" b="1" dirty="0">
                <a:solidFill>
                  <a:srgbClr val="FF0000"/>
                </a:solidFill>
              </a:rPr>
              <a:t>chloride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4.2 – </a:t>
            </a:r>
            <a:r>
              <a:rPr lang="en-US" sz="3600" dirty="0" smtClean="0"/>
              <a:t>Why do Atoms Form Bonds</a:t>
            </a:r>
            <a:endParaRPr lang="en-GB" sz="3600" b="1" dirty="0" smtClean="0"/>
          </a:p>
        </p:txBody>
      </p:sp>
      <p:sp>
        <p:nvSpPr>
          <p:cNvPr id="7" name="Rectangle 6"/>
          <p:cNvSpPr/>
          <p:nvPr/>
        </p:nvSpPr>
        <p:spPr>
          <a:xfrm>
            <a:off x="188587" y="3933056"/>
            <a:ext cx="2862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Sodium and chlorine are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both elements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. When sodium is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heated and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placed in a jar of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chlorine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it burns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with a bright flame.</a:t>
            </a:r>
            <a:endParaRPr lang="en-GB" sz="168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31840" y="3933056"/>
            <a:ext cx="29523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The result is a white solid that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has to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be scraped from the sides of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the jar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. It looks completely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different from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the sodium and chlorine.</a:t>
            </a:r>
            <a:endParaRPr lang="en-GB" sz="168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3" t="10816" b="5917"/>
          <a:stretch/>
        </p:blipFill>
        <p:spPr>
          <a:xfrm>
            <a:off x="251520" y="1565500"/>
            <a:ext cx="2396759" cy="22786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" t="18163" r="12071" b="5917"/>
          <a:stretch/>
        </p:blipFill>
        <p:spPr>
          <a:xfrm>
            <a:off x="3116072" y="1555619"/>
            <a:ext cx="2689636" cy="23096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0" t="8462" r="8766" b="9243"/>
          <a:stretch/>
        </p:blipFill>
        <p:spPr>
          <a:xfrm>
            <a:off x="6300192" y="1565500"/>
            <a:ext cx="2585172" cy="2278619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300192" y="3969060"/>
            <a:ext cx="252935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Neon: the unreactive gas used </a:t>
            </a:r>
            <a:r>
              <a:rPr lang="en-US" sz="1680" dirty="0" smtClean="0">
                <a:latin typeface="Arial" panose="020B0604020202020204" pitchFamily="34" charset="0"/>
                <a:cs typeface="Arial" panose="020B0604020202020204" pitchFamily="34" charset="0"/>
              </a:rPr>
              <a:t>in light </a:t>
            </a:r>
            <a:r>
              <a:rPr lang="en-US" sz="1680" dirty="0">
                <a:latin typeface="Arial" panose="020B0604020202020204" pitchFamily="34" charset="0"/>
                <a:cs typeface="Arial" panose="020B0604020202020204" pitchFamily="34" charset="0"/>
              </a:rPr>
              <a:t>tubes for advertising.</a:t>
            </a:r>
            <a:endParaRPr lang="en-GB" sz="168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300524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609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669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60" b="1" dirty="0" smtClean="0">
                <a:solidFill>
                  <a:srgbClr val="C00000"/>
                </a:solidFill>
              </a:rPr>
              <a:t>Why </a:t>
            </a:r>
            <a:r>
              <a:rPr lang="en-US" sz="1860" b="1" dirty="0">
                <a:solidFill>
                  <a:srgbClr val="C00000"/>
                </a:solidFill>
              </a:rPr>
              <a:t>do atoms form bonds?</a:t>
            </a: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/>
              <a:t>Like sodium and chlorine, the atoms of most elements form </a:t>
            </a:r>
            <a:r>
              <a:rPr lang="en-US" sz="1860" dirty="0" smtClean="0"/>
              <a:t>bonds. Why</a:t>
            </a:r>
            <a:r>
              <a:rPr lang="en-US" sz="1860" dirty="0"/>
              <a:t>? We get a clue by looking at the elements of Group 0, </a:t>
            </a:r>
            <a:r>
              <a:rPr lang="en-US" sz="1860" b="1" dirty="0"/>
              <a:t>the </a:t>
            </a:r>
            <a:r>
              <a:rPr lang="en-US" sz="1860" b="1" dirty="0" smtClean="0"/>
              <a:t>noble</a:t>
            </a:r>
            <a:r>
              <a:rPr lang="en-US" sz="1860" dirty="0" smtClean="0"/>
              <a:t> </a:t>
            </a:r>
            <a:r>
              <a:rPr lang="en-US" sz="1860" b="1" dirty="0" smtClean="0"/>
              <a:t>gases</a:t>
            </a:r>
            <a:r>
              <a:rPr lang="en-US" sz="1860" dirty="0"/>
              <a:t>. Their atoms do not form bonds.</a:t>
            </a: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/>
              <a:t>This is because the atoms have a very stable arrangement of electrons </a:t>
            </a:r>
            <a:r>
              <a:rPr lang="en-US" sz="1860" dirty="0" smtClean="0"/>
              <a:t>in the </a:t>
            </a:r>
            <a:r>
              <a:rPr lang="en-US" sz="1860" dirty="0"/>
              <a:t>outer shell. This makes the noble gases unreactive</a:t>
            </a:r>
            <a:r>
              <a:rPr lang="en-US" sz="1860" dirty="0" smtClean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6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6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6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6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60" b="1" dirty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60" b="1" dirty="0" smtClean="0">
              <a:solidFill>
                <a:srgbClr val="FF0000"/>
              </a:solidFill>
            </a:endParaRP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60" b="1" dirty="0">
              <a:solidFill>
                <a:srgbClr val="FF0000"/>
              </a:solidFill>
            </a:endParaRPr>
          </a:p>
          <a:p>
            <a:pPr>
              <a:buClr>
                <a:srgbClr val="0070C0"/>
              </a:buClr>
            </a:pPr>
            <a:r>
              <a:rPr lang="en-US" sz="1860" b="1" dirty="0" smtClean="0">
                <a:solidFill>
                  <a:srgbClr val="FF0000"/>
                </a:solidFill>
              </a:rPr>
              <a:t/>
            </a:r>
            <a:br>
              <a:rPr lang="en-US" sz="1860" b="1" dirty="0" smtClean="0">
                <a:solidFill>
                  <a:srgbClr val="FF0000"/>
                </a:solidFill>
              </a:rPr>
            </a:br>
            <a:endParaRPr lang="en-US" sz="900" b="1" dirty="0">
              <a:solidFill>
                <a:srgbClr val="FF0000"/>
              </a:solidFill>
            </a:endParaRP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60" dirty="0"/>
              <a:t>And that gives us the answer to our </a:t>
            </a:r>
            <a:r>
              <a:rPr lang="en-US" sz="1860" dirty="0" smtClean="0"/>
              <a:t>question</a:t>
            </a:r>
            <a:r>
              <a:rPr lang="en-US" sz="1860" b="1" dirty="0" smtClean="0"/>
              <a:t>: </a:t>
            </a:r>
            <a:br>
              <a:rPr lang="en-US" sz="1860" b="1" dirty="0" smtClean="0"/>
            </a:br>
            <a:r>
              <a:rPr lang="en-US" sz="1860" b="1" dirty="0" smtClean="0"/>
              <a:t>Atoms bond </a:t>
            </a:r>
            <a:r>
              <a:rPr lang="en-US" sz="1860" b="1" dirty="0"/>
              <a:t>with each other in order to gain a stable </a:t>
            </a:r>
            <a:r>
              <a:rPr lang="en-US" sz="1860" b="1" dirty="0" smtClean="0"/>
              <a:t/>
            </a:r>
            <a:br>
              <a:rPr lang="en-US" sz="1860" b="1" dirty="0" smtClean="0"/>
            </a:br>
            <a:r>
              <a:rPr lang="en-US" sz="1860" b="1" dirty="0" smtClean="0"/>
              <a:t>arrangement of outer-shell </a:t>
            </a:r>
            <a:r>
              <a:rPr lang="en-US" sz="1860" b="1" dirty="0"/>
              <a:t>electrons, like the atoms </a:t>
            </a:r>
            <a:r>
              <a:rPr lang="en-US" sz="1860" b="1" dirty="0" smtClean="0"/>
              <a:t/>
            </a:r>
            <a:br>
              <a:rPr lang="en-US" sz="1860" b="1" dirty="0" smtClean="0"/>
            </a:br>
            <a:r>
              <a:rPr lang="en-US" sz="1860" b="1" dirty="0" smtClean="0"/>
              <a:t>of Group 0. In </a:t>
            </a:r>
            <a:r>
              <a:rPr lang="en-US" sz="1860" b="1" dirty="0"/>
              <a:t>other words, they bond in order to gain 8 </a:t>
            </a:r>
            <a:r>
              <a:rPr lang="en-US" sz="1860" b="1" dirty="0" smtClean="0"/>
              <a:t/>
            </a:r>
            <a:br>
              <a:rPr lang="en-US" sz="1860" b="1" dirty="0" smtClean="0"/>
            </a:br>
            <a:r>
              <a:rPr lang="en-US" sz="1860" b="1" dirty="0" smtClean="0"/>
              <a:t>electrons </a:t>
            </a:r>
            <a:r>
              <a:rPr lang="en-US" sz="1860" b="1" dirty="0"/>
              <a:t>in their </a:t>
            </a:r>
            <a:r>
              <a:rPr lang="en-US" sz="1860" b="1" dirty="0" smtClean="0"/>
              <a:t>outer shell </a:t>
            </a:r>
            <a:r>
              <a:rPr lang="en-US" sz="1860" b="1" dirty="0"/>
              <a:t>(or 2, if they have only one shell).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4.2 – </a:t>
            </a:r>
            <a:r>
              <a:rPr lang="en-US" sz="3600" dirty="0" smtClean="0"/>
              <a:t>Why do Atoms Form Bonds</a:t>
            </a:r>
            <a:endParaRPr lang="en-GB" sz="3600" b="1" dirty="0" smtClean="0"/>
          </a:p>
        </p:txBody>
      </p:sp>
      <p:sp>
        <p:nvSpPr>
          <p:cNvPr id="7" name="Rectangle 6"/>
          <p:cNvSpPr/>
          <p:nvPr/>
        </p:nvSpPr>
        <p:spPr>
          <a:xfrm>
            <a:off x="188587" y="2954092"/>
            <a:ext cx="21676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helium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atom: full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outer shell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 electrons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stable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627063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2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60221" y="2954092"/>
            <a:ext cx="2024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atom: full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outer shell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8 electrons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stable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531813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2 + 8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44007" y="2954092"/>
            <a:ext cx="19682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argon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atom: outer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shell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8 electrons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stable</a:t>
            </a:r>
          </a:p>
          <a:p>
            <a:pPr>
              <a:buClr>
                <a:srgbClr val="C00000"/>
              </a:buClr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273050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2 + 8 + 8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71642" y="4924325"/>
            <a:ext cx="21208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Welding is often carried out in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an atmosphere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of argon, which will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not react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with hot metals (unlike oxygen).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60" y="3789040"/>
            <a:ext cx="897435" cy="9265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1800" y="3789039"/>
            <a:ext cx="1054193" cy="11352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8351" y="3717032"/>
            <a:ext cx="1193809" cy="12241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9" b="11949"/>
          <a:stretch/>
        </p:blipFill>
        <p:spPr>
          <a:xfrm>
            <a:off x="6771642" y="2718012"/>
            <a:ext cx="2120838" cy="2223736"/>
          </a:xfrm>
          <a:prstGeom prst="rect">
            <a:avLst/>
          </a:prstGeom>
        </p:spPr>
      </p:pic>
      <p:sp>
        <p:nvSpPr>
          <p:cNvPr id="17" name="TextBox 16">
            <a:hlinkClick r:id="rId7" action="ppaction://hlinksldjump"/>
          </p:cNvPr>
          <p:cNvSpPr txBox="1"/>
          <p:nvPr/>
        </p:nvSpPr>
        <p:spPr>
          <a:xfrm>
            <a:off x="8300524" y="155679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0390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50" b="1" dirty="0">
                <a:solidFill>
                  <a:srgbClr val="C00000"/>
                </a:solidFill>
              </a:rPr>
              <a:t>How sodium atoms gain a stable outer shell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A sodium atom has just 1 electron in its outer shell. To obtain a </a:t>
            </a:r>
            <a:r>
              <a:rPr lang="en-US" sz="1850" dirty="0" smtClean="0"/>
              <a:t>stable outer </a:t>
            </a:r>
            <a:r>
              <a:rPr lang="en-US" sz="1850" dirty="0"/>
              <a:t>shell of 8 electrons, it loses this electron to another atom. It </a:t>
            </a:r>
            <a:r>
              <a:rPr lang="en-US" sz="1850" dirty="0" smtClean="0"/>
              <a:t>becomes a </a:t>
            </a:r>
            <a:r>
              <a:rPr lang="en-US" sz="1850" b="1" dirty="0"/>
              <a:t>sodium ion</a:t>
            </a:r>
            <a:r>
              <a:rPr lang="en-US" sz="1850" dirty="0" smtClean="0"/>
              <a:t>:</a:t>
            </a: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85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8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The sodium ion has 11 protons but only 10 </a:t>
            </a:r>
            <a:r>
              <a:rPr lang="en-US" sz="1850" dirty="0" smtClean="0"/>
              <a:t/>
            </a:r>
            <a:br>
              <a:rPr lang="en-US" sz="1850" dirty="0" smtClean="0"/>
            </a:br>
            <a:r>
              <a:rPr lang="en-US" sz="1850" dirty="0" smtClean="0"/>
              <a:t>electrons</a:t>
            </a:r>
            <a:r>
              <a:rPr lang="en-US" sz="1850" dirty="0"/>
              <a:t>, so it has a charge </a:t>
            </a:r>
            <a:r>
              <a:rPr lang="en-US" sz="1850" dirty="0" smtClean="0"/>
              <a:t>of 1+, </a:t>
            </a:r>
            <a:r>
              <a:rPr lang="en-US" sz="1850" dirty="0"/>
              <a:t>as you can see from the panel on the right.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The symbol for sodium is Na, so the symbol for the sodium ion is </a:t>
            </a:r>
            <a:r>
              <a:rPr lang="en-US" sz="1850" dirty="0" smtClean="0"/>
              <a:t>Na</a:t>
            </a:r>
            <a:r>
              <a:rPr lang="en-US" sz="1850" baseline="30000" dirty="0" smtClean="0"/>
              <a:t>+</a:t>
            </a:r>
            <a:r>
              <a:rPr lang="en-US" sz="1850" dirty="0" smtClean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The </a:t>
            </a:r>
            <a:r>
              <a:rPr lang="en-US" sz="1850" dirty="0" smtClean="0"/>
              <a:t>+ </a:t>
            </a:r>
            <a:r>
              <a:rPr lang="en-US" sz="1850" dirty="0"/>
              <a:t>means </a:t>
            </a:r>
            <a:r>
              <a:rPr lang="en-US" sz="1850" i="1" dirty="0"/>
              <a:t>1 positive charge</a:t>
            </a:r>
            <a:r>
              <a:rPr lang="en-US" sz="1850" dirty="0"/>
              <a:t>. </a:t>
            </a:r>
            <a:r>
              <a:rPr lang="en-US" sz="1850" dirty="0" smtClean="0"/>
              <a:t>Na</a:t>
            </a:r>
            <a:r>
              <a:rPr lang="en-US" sz="1850" baseline="30000" dirty="0" smtClean="0"/>
              <a:t>+</a:t>
            </a:r>
            <a:r>
              <a:rPr lang="en-US" sz="1850" dirty="0" smtClean="0"/>
              <a:t> </a:t>
            </a:r>
            <a:r>
              <a:rPr lang="en-US" sz="1850" dirty="0"/>
              <a:t>is a </a:t>
            </a:r>
            <a:r>
              <a:rPr lang="en-US" sz="1850" b="1" dirty="0"/>
              <a:t>positive ion</a:t>
            </a:r>
            <a:r>
              <a:rPr lang="en-US" sz="1850" dirty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4.2 – </a:t>
            </a:r>
            <a:r>
              <a:rPr lang="en-US" sz="3600" dirty="0" smtClean="0"/>
              <a:t>Why do Atoms Form Bonds</a:t>
            </a:r>
            <a:endParaRPr lang="en-GB" sz="3600" b="1" dirty="0" smtClean="0"/>
          </a:p>
        </p:txBody>
      </p:sp>
      <p:sp>
        <p:nvSpPr>
          <p:cNvPr id="7" name="Rectangle 6"/>
          <p:cNvSpPr/>
          <p:nvPr/>
        </p:nvSpPr>
        <p:spPr>
          <a:xfrm>
            <a:off x="179512" y="2348880"/>
            <a:ext cx="23042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Sodium atom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tabLst>
                <a:tab pos="627063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shell appears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63888" y="2363401"/>
            <a:ext cx="254382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Sodium Ion, Na</a:t>
            </a:r>
            <a:r>
              <a:rPr lang="en-US" sz="20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Clr>
                <a:srgbClr val="C00000"/>
              </a:buClr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4397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stable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Ion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198" y="2734779"/>
            <a:ext cx="7383154" cy="1990365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724128" y="4594483"/>
            <a:ext cx="3096344" cy="1138773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a sodium ion</a:t>
            </a: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11 protons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11+</a:t>
            </a:r>
            <a:endParaRPr lang="en-US" sz="1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10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electrons	</a:t>
            </a:r>
            <a:r>
              <a:rPr lang="en-US" sz="17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10-</a:t>
            </a:r>
            <a:endParaRPr lang="en-US" sz="1700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charge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sz="17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1+</a:t>
            </a:r>
            <a:endParaRPr lang="en-GB" sz="17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 rot="1078849">
            <a:off x="8609643" y="4401673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00524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7208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3212976"/>
            <a:ext cx="7800457" cy="2016225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179512" y="1124744"/>
            <a:ext cx="86409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>
                <a:solidFill>
                  <a:srgbClr val="C00000"/>
                </a:solidFill>
              </a:rPr>
              <a:t>How chlorine atoms gain a stable outer shell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A chlorine atom has 7 electrons in its outer shell. It can reach 8 </a:t>
            </a:r>
            <a:r>
              <a:rPr lang="en-US" sz="2200" dirty="0" smtClean="0"/>
              <a:t>electrons by </a:t>
            </a:r>
            <a:r>
              <a:rPr lang="en-US" sz="2200" dirty="0"/>
              <a:t>accepting 1 electron from another atom. It becomes a chloride ion:</a:t>
            </a:r>
            <a:endParaRPr lang="en-US" sz="2200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 smtClean="0"/>
          </a:p>
          <a:p>
            <a:pPr>
              <a:buClr>
                <a:srgbClr val="0070C0"/>
              </a:buClr>
            </a:pPr>
            <a:endParaRPr lang="en-US" sz="2200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The chloride ion has a charge of 12,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so </a:t>
            </a:r>
            <a:r>
              <a:rPr lang="en-US" sz="2200" dirty="0"/>
              <a:t>it is a </a:t>
            </a:r>
            <a:r>
              <a:rPr lang="en-US" sz="2200" b="1" dirty="0"/>
              <a:t>negative ion</a:t>
            </a:r>
            <a:r>
              <a:rPr lang="en-US" sz="2200" dirty="0"/>
              <a:t>. Its symbol is </a:t>
            </a:r>
            <a:r>
              <a:rPr lang="en-US" sz="2200" dirty="0" smtClean="0"/>
              <a:t>Cl</a:t>
            </a:r>
            <a:r>
              <a:rPr lang="en-US" sz="2200" baseline="30000" dirty="0" smtClean="0"/>
              <a:t>-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4.2 – </a:t>
            </a:r>
            <a:r>
              <a:rPr lang="en-US" sz="3600" dirty="0" smtClean="0"/>
              <a:t>Why do Atoms Form Bonds</a:t>
            </a:r>
            <a:endParaRPr lang="en-GB" sz="3600" b="1" dirty="0" smtClean="0"/>
          </a:p>
        </p:txBody>
      </p:sp>
      <p:sp>
        <p:nvSpPr>
          <p:cNvPr id="7" name="Rectangle 6"/>
          <p:cNvSpPr/>
          <p:nvPr/>
        </p:nvSpPr>
        <p:spPr>
          <a:xfrm>
            <a:off x="251520" y="2732724"/>
            <a:ext cx="2016224" cy="40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Chlorine atom</a:t>
            </a:r>
          </a:p>
        </p:txBody>
      </p:sp>
      <p:sp>
        <p:nvSpPr>
          <p:cNvPr id="8" name="Rectangle 7"/>
          <p:cNvSpPr/>
          <p:nvPr/>
        </p:nvSpPr>
        <p:spPr>
          <a:xfrm>
            <a:off x="3684357" y="2727498"/>
            <a:ext cx="2543827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Chlorine Ion, Cl</a:t>
            </a:r>
            <a:r>
              <a:rPr lang="en-US" sz="20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Clr>
                <a:srgbClr val="C00000"/>
              </a:buClr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C00000"/>
              </a:buClr>
              <a:tabLst>
                <a:tab pos="4397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stable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Ion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652120" y="5458579"/>
            <a:ext cx="3168352" cy="1138773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a </a:t>
            </a:r>
            <a:r>
              <a:rPr lang="en-US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chlorine ion</a:t>
            </a:r>
            <a:endParaRPr lang="en-US" sz="17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</a:t>
            </a: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protons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17+</a:t>
            </a:r>
            <a:endParaRPr lang="en-US" sz="1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electrons	</a:t>
            </a:r>
            <a:r>
              <a:rPr lang="en-US" sz="17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18-</a:t>
            </a:r>
            <a:endParaRPr lang="en-US" sz="1700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charge </a:t>
            </a:r>
            <a:r>
              <a:rPr lang="en-US" sz="1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  <a:r>
              <a:rPr lang="en-US" sz="17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</a:t>
            </a:r>
            <a:endParaRPr lang="en-GB" sz="17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 rot="1078849">
            <a:off x="8609643" y="5265769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00524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2359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3600" dirty="0"/>
              <a:t>4.2 – </a:t>
            </a:r>
            <a:r>
              <a:rPr lang="en-US" sz="3600" dirty="0"/>
              <a:t>Why do Atoms Form Bonds</a:t>
            </a:r>
            <a:endParaRPr lang="en-GB" sz="36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79512" y="1153775"/>
            <a:ext cx="8699936" cy="539224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Why </a:t>
            </a:r>
            <a:r>
              <a:rPr lang="en-US" sz="2870" dirty="0"/>
              <a:t>are the atoms of the Group 0 elements unreactive?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Explain </a:t>
            </a:r>
            <a:r>
              <a:rPr lang="en-US" sz="2870" dirty="0"/>
              <a:t>why all other atoms are reactive.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Draw </a:t>
            </a:r>
            <a:r>
              <a:rPr lang="en-US" sz="2870" dirty="0"/>
              <a:t>a diagram to show how this atom gains a stable </a:t>
            </a:r>
            <a:r>
              <a:rPr lang="en-US" sz="2870" dirty="0" smtClean="0"/>
              <a:t>outer shell </a:t>
            </a:r>
            <a:r>
              <a:rPr lang="en-US" sz="2870" dirty="0"/>
              <a:t>of 8 </a:t>
            </a:r>
            <a:r>
              <a:rPr lang="en-US" sz="2870" dirty="0" smtClean="0"/>
              <a:t>electrons:</a:t>
            </a:r>
            <a:br>
              <a:rPr lang="en-US" sz="2870" dirty="0" smtClean="0"/>
            </a:br>
            <a:r>
              <a:rPr lang="en-US" sz="2870" b="1" dirty="0" smtClean="0"/>
              <a:t>a</a:t>
            </a:r>
            <a:r>
              <a:rPr lang="en-US" sz="2870" dirty="0" smtClean="0"/>
              <a:t> a </a:t>
            </a:r>
            <a:r>
              <a:rPr lang="en-US" sz="2870" dirty="0"/>
              <a:t>sodium atom </a:t>
            </a:r>
            <a:r>
              <a:rPr lang="en-US" sz="2870" dirty="0" smtClean="0"/>
              <a:t>	</a:t>
            </a:r>
            <a:r>
              <a:rPr lang="en-US" sz="2870" b="1" dirty="0" smtClean="0"/>
              <a:t>b</a:t>
            </a:r>
            <a:r>
              <a:rPr lang="en-US" sz="2870" dirty="0" smtClean="0"/>
              <a:t> </a:t>
            </a:r>
            <a:r>
              <a:rPr lang="en-US" sz="2870" dirty="0"/>
              <a:t>a chlorine atom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Explain why</a:t>
            </a:r>
            <a:br>
              <a:rPr lang="en-US" sz="2870" dirty="0" smtClean="0"/>
            </a:br>
            <a:r>
              <a:rPr lang="en-US" sz="2870" b="1" dirty="0" smtClean="0"/>
              <a:t>a</a:t>
            </a:r>
            <a:r>
              <a:rPr lang="en-US" sz="2870" dirty="0" smtClean="0"/>
              <a:t> </a:t>
            </a:r>
            <a:r>
              <a:rPr lang="en-US" sz="2870" dirty="0"/>
              <a:t>a sodium ion has a charge of </a:t>
            </a:r>
            <a:r>
              <a:rPr lang="en-US" sz="2870" dirty="0" smtClean="0"/>
              <a:t>11</a:t>
            </a:r>
            <a:br>
              <a:rPr lang="en-US" sz="2870" dirty="0" smtClean="0"/>
            </a:br>
            <a:r>
              <a:rPr lang="en-US" sz="2870" b="1" dirty="0" smtClean="0"/>
              <a:t>b</a:t>
            </a:r>
            <a:r>
              <a:rPr lang="en-US" sz="2870" dirty="0" smtClean="0"/>
              <a:t> </a:t>
            </a:r>
            <a:r>
              <a:rPr lang="en-US" sz="2870" dirty="0"/>
              <a:t>a chloride ion has a charge of 12.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Explain </a:t>
            </a:r>
            <a:r>
              <a:rPr lang="en-US" sz="2870" dirty="0"/>
              <a:t>what an ion is, in your own words.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Atoms </a:t>
            </a:r>
            <a:r>
              <a:rPr lang="en-US" sz="2870" dirty="0"/>
              <a:t>of Group 0 elements do not form ions. Why not?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57150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1042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How </a:t>
            </a:r>
            <a:r>
              <a:rPr lang="en-US" b="1" dirty="0">
                <a:solidFill>
                  <a:srgbClr val="C00000"/>
                </a:solidFill>
              </a:rPr>
              <a:t>sodium and chlorine atoms bond together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As you saw on </a:t>
            </a:r>
            <a:r>
              <a:rPr lang="en-US" dirty="0" smtClean="0"/>
              <a:t>slide 19, </a:t>
            </a:r>
            <a:r>
              <a:rPr lang="en-US" dirty="0"/>
              <a:t>a sodium atom must lose one electron, and </a:t>
            </a:r>
            <a:r>
              <a:rPr lang="en-US" dirty="0" smtClean="0"/>
              <a:t>a chlorine </a:t>
            </a:r>
            <a:r>
              <a:rPr lang="en-US" dirty="0"/>
              <a:t>atom must gain one, to obtain stable outer shells of 8 electrons.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when a sodium atom and a chlorine atom react together, the </a:t>
            </a:r>
            <a:r>
              <a:rPr lang="en-US" dirty="0" smtClean="0"/>
              <a:t>sodium atom </a:t>
            </a:r>
            <a:r>
              <a:rPr lang="en-US" dirty="0"/>
              <a:t>loses its electron </a:t>
            </a:r>
            <a:r>
              <a:rPr lang="en-US" b="1" i="1" dirty="0"/>
              <a:t>to the chlorine atom</a:t>
            </a:r>
            <a:r>
              <a:rPr lang="en-US" dirty="0"/>
              <a:t>, and two ions are formed.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Here, sodium electrons are shown as </a:t>
            </a:r>
            <a:r>
              <a:rPr lang="en-US" dirty="0" smtClean="0">
                <a:solidFill>
                  <a:srgbClr val="0070C0"/>
                </a:solidFill>
                <a:sym typeface="Wingdings" panose="05000000000000000000" pitchFamily="2" charset="2"/>
              </a:rPr>
              <a:t></a:t>
            </a:r>
            <a:r>
              <a:rPr lang="en-US" dirty="0" smtClean="0"/>
              <a:t> </a:t>
            </a:r>
            <a:r>
              <a:rPr lang="en-US" dirty="0"/>
              <a:t>and chlorine electrons as </a:t>
            </a:r>
            <a:r>
              <a:rPr lang="en-US" b="1" dirty="0" smtClean="0">
                <a:solidFill>
                  <a:srgbClr val="0070C0"/>
                </a:solidFill>
              </a:rPr>
              <a:t>x</a:t>
            </a:r>
            <a:r>
              <a:rPr lang="en-US" dirty="0" smtClean="0"/>
              <a:t> :</a:t>
            </a:r>
            <a:endParaRPr lang="en-US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b="1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b="1" dirty="0"/>
          </a:p>
          <a:p>
            <a:pPr>
              <a:buClr>
                <a:srgbClr val="0070C0"/>
              </a:buClr>
            </a:pPr>
            <a:endParaRPr lang="en-US" b="1" dirty="0"/>
          </a:p>
          <a:p>
            <a:pPr>
              <a:buClr>
                <a:srgbClr val="0070C0"/>
              </a:buClr>
            </a:pPr>
            <a:endParaRPr lang="en-US" b="1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two ions have opposite charges, so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they attract </a:t>
            </a:r>
            <a:r>
              <a:rPr lang="en-US" dirty="0"/>
              <a:t>each other. The </a:t>
            </a:r>
            <a:r>
              <a:rPr lang="en-US" dirty="0" smtClean="0"/>
              <a:t>force of </a:t>
            </a:r>
            <a:br>
              <a:rPr lang="en-US" dirty="0" smtClean="0"/>
            </a:br>
            <a:r>
              <a:rPr lang="en-US" dirty="0" smtClean="0"/>
              <a:t>attraction between </a:t>
            </a:r>
            <a:r>
              <a:rPr lang="en-US" dirty="0"/>
              <a:t>them is strong. It is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called </a:t>
            </a:r>
            <a:r>
              <a:rPr lang="en-US" dirty="0"/>
              <a:t>an ionic </a:t>
            </a:r>
            <a:r>
              <a:rPr lang="en-US" dirty="0" smtClean="0"/>
              <a:t>bond</a:t>
            </a:r>
            <a:r>
              <a:rPr lang="en-US" dirty="0"/>
              <a:t>.</a:t>
            </a: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The ionic bond is the bond that forms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between ions </a:t>
            </a:r>
            <a:r>
              <a:rPr lang="en-US" b="1" dirty="0"/>
              <a:t>of opposite charge.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</a:t>
            </a:r>
            <a:r>
              <a:rPr lang="en-US" sz="4000" dirty="0" smtClean="0"/>
              <a:t>The Ionic Bond</a:t>
            </a:r>
            <a:endParaRPr lang="en-GB" sz="4000" b="1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4860032" y="5158060"/>
            <a:ext cx="4032448" cy="1477328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Bonding </a:t>
            </a:r>
            <a:r>
              <a:rPr lang="en-US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diagrams</a:t>
            </a:r>
          </a:p>
          <a:p>
            <a:pPr>
              <a:tabLst>
                <a:tab pos="2420938" algn="l"/>
              </a:tabLst>
            </a:pP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show the bonding clearly:</a:t>
            </a:r>
          </a:p>
          <a:p>
            <a:pPr marL="285750" indent="-285750">
              <a:buClr>
                <a:srgbClr val="002060"/>
              </a:buClr>
              <a:buFont typeface="Arial" panose="020B0604020202020204" pitchFamily="34" charset="0"/>
              <a:buChar char="•"/>
              <a:tabLst>
                <a:tab pos="2420938" algn="l"/>
              </a:tabLst>
            </a:pPr>
            <a:r>
              <a:rPr lang="en-US" sz="1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dots and crosses (o, </a:t>
            </a:r>
            <a:r>
              <a:rPr lang="en-US" sz="1500" dirty="0">
                <a:solidFill>
                  <a:srgbClr val="0070C0"/>
                </a:solidFill>
                <a:sym typeface="Wingdings" panose="05000000000000000000" pitchFamily="2" charset="2"/>
              </a:rPr>
              <a:t></a:t>
            </a:r>
            <a:r>
              <a:rPr lang="en-US" sz="1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</a:t>
            </a:r>
            <a:r>
              <a:rPr lang="en-US" sz="1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for </a:t>
            </a: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electrons from atoms </a:t>
            </a:r>
            <a:r>
              <a:rPr lang="en-US" sz="1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different </a:t>
            </a: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</a:t>
            </a:r>
          </a:p>
          <a:p>
            <a:pPr marL="285750" indent="-285750">
              <a:buClr>
                <a:srgbClr val="002060"/>
              </a:buClr>
              <a:buFont typeface="Arial" panose="020B0604020202020204" pitchFamily="34" charset="0"/>
              <a:buChar char="•"/>
              <a:tabLst>
                <a:tab pos="2420938" algn="l"/>
              </a:tabLst>
            </a:pPr>
            <a:r>
              <a:rPr lang="en-US" sz="1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</a:t>
            </a: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symbol for the </a:t>
            </a:r>
            <a:r>
              <a:rPr lang="en-US" sz="15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 in </a:t>
            </a: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5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centre</a:t>
            </a:r>
            <a:r>
              <a:rPr lang="en-US" sz="15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each atom.</a:t>
            </a:r>
            <a:endParaRPr lang="en-GB" sz="15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852936"/>
            <a:ext cx="8640960" cy="2114279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 rot="1078849">
            <a:off x="8584701" y="5062202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216595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4285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How solid sodium chloride is formed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When sodium reacts with chlorine, billions of sodium and chloride </a:t>
            </a:r>
            <a:r>
              <a:rPr lang="en-US" dirty="0" smtClean="0"/>
              <a:t>ions form</a:t>
            </a:r>
            <a:r>
              <a:rPr lang="en-US" dirty="0"/>
              <a:t>. But they do not stay in pairs. They form a regular pattern or </a:t>
            </a:r>
            <a:r>
              <a:rPr lang="en-US" dirty="0" smtClean="0"/>
              <a:t>lattice of </a:t>
            </a:r>
            <a:r>
              <a:rPr lang="en-US" dirty="0"/>
              <a:t>alternating positive and negative ions, as shown below. The ions </a:t>
            </a:r>
            <a:r>
              <a:rPr lang="en-US" dirty="0" smtClean="0"/>
              <a:t>are held </a:t>
            </a:r>
            <a:r>
              <a:rPr lang="en-US" dirty="0"/>
              <a:t>together by strong ionic bonds.</a:t>
            </a:r>
            <a:endParaRPr lang="en-US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</a:t>
            </a:r>
            <a:r>
              <a:rPr lang="en-US" sz="4000" dirty="0" smtClean="0"/>
              <a:t>The Ionic Bond</a:t>
            </a:r>
            <a:endParaRPr lang="en-GB" sz="4000" b="1" dirty="0" smtClean="0"/>
          </a:p>
        </p:txBody>
      </p:sp>
      <p:sp>
        <p:nvSpPr>
          <p:cNvPr id="3" name="Rectangle 2"/>
          <p:cNvSpPr/>
          <p:nvPr/>
        </p:nvSpPr>
        <p:spPr>
          <a:xfrm>
            <a:off x="3707904" y="2959785"/>
            <a:ext cx="25755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FrutigerLTStd-Light"/>
              </a:rPr>
              <a:t>sodium chloride – a lattice </a:t>
            </a:r>
            <a:r>
              <a:rPr lang="en-US" dirty="0" smtClean="0">
                <a:latin typeface="FrutigerLTStd-Light"/>
              </a:rPr>
              <a:t>of alternating </a:t>
            </a:r>
            <a:r>
              <a:rPr lang="en-US" dirty="0">
                <a:latin typeface="FrutigerLTStd-Light"/>
              </a:rPr>
              <a:t>positive and negative </a:t>
            </a:r>
            <a:r>
              <a:rPr lang="en-US" dirty="0" smtClean="0">
                <a:latin typeface="FrutigerLTStd-Light"/>
              </a:rPr>
              <a:t>ions, held </a:t>
            </a:r>
            <a:r>
              <a:rPr lang="en-US" dirty="0">
                <a:latin typeface="FrutigerLTStd-Light"/>
              </a:rPr>
              <a:t>together by strong ionic bonds</a:t>
            </a:r>
          </a:p>
          <a:p>
            <a:endParaRPr lang="en-GB" dirty="0" smtClean="0">
              <a:latin typeface="FrutigerLTStd-Light"/>
            </a:endParaRPr>
          </a:p>
          <a:p>
            <a:r>
              <a:rPr lang="en-GB" dirty="0" smtClean="0">
                <a:latin typeface="FrutigerLTStd-Light"/>
              </a:rPr>
              <a:t>sodium </a:t>
            </a:r>
            <a:r>
              <a:rPr lang="en-GB" dirty="0">
                <a:latin typeface="FrutigerLTStd-Light"/>
              </a:rPr>
              <a:t>ion</a:t>
            </a:r>
          </a:p>
          <a:p>
            <a:endParaRPr lang="en-GB" dirty="0" smtClean="0">
              <a:latin typeface="FrutigerLTStd-Light"/>
            </a:endParaRPr>
          </a:p>
          <a:p>
            <a:r>
              <a:rPr lang="en-GB" dirty="0" smtClean="0">
                <a:latin typeface="FrutigerLTStd-Light"/>
              </a:rPr>
              <a:t>chloride </a:t>
            </a:r>
            <a:r>
              <a:rPr lang="en-GB" dirty="0">
                <a:latin typeface="FrutigerLTStd-Light"/>
              </a:rPr>
              <a:t>ion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2636912"/>
            <a:ext cx="3193418" cy="293794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306044" y="4797152"/>
            <a:ext cx="473869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239852" y="3933056"/>
            <a:ext cx="396044" cy="72008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306044" y="5205345"/>
            <a:ext cx="449585" cy="91392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6" t="51174" r="26911"/>
          <a:stretch/>
        </p:blipFill>
        <p:spPr>
          <a:xfrm>
            <a:off x="6256318" y="2348880"/>
            <a:ext cx="2564154" cy="2856465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076056" y="5251041"/>
            <a:ext cx="3816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These polystyrene balls were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given opposite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charges. So they are attracted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 each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other, and cling together.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same happens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with ions of opposite charge.</a:t>
            </a: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8244408" y="155679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5072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How solid sodium chloride is </a:t>
            </a:r>
            <a:r>
              <a:rPr lang="en-US" b="1" dirty="0" smtClean="0">
                <a:solidFill>
                  <a:srgbClr val="C00000"/>
                </a:solidFill>
              </a:rPr>
              <a:t>formed</a:t>
            </a:r>
          </a:p>
          <a:p>
            <a:pPr>
              <a:buClr>
                <a:srgbClr val="0070C0"/>
              </a:buClr>
            </a:pPr>
            <a:endParaRPr lang="en-US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Clr>
                <a:srgbClr val="0070C0"/>
              </a:buClr>
            </a:pPr>
            <a:endParaRPr lang="en-US" b="1" dirty="0" smtClean="0">
              <a:solidFill>
                <a:srgbClr val="C00000"/>
              </a:solidFill>
            </a:endParaRP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lattice grows to form a giant 3-D structure. It is called ‘giant’ </a:t>
            </a:r>
            <a:r>
              <a:rPr lang="en-US" dirty="0" smtClean="0"/>
              <a:t>because it </a:t>
            </a:r>
            <a:r>
              <a:rPr lang="en-US" dirty="0"/>
              <a:t>contains a very large number of ions. This giant structure is </a:t>
            </a:r>
            <a:r>
              <a:rPr lang="en-US" dirty="0" smtClean="0"/>
              <a:t>the compound </a:t>
            </a:r>
            <a:r>
              <a:rPr lang="en-US" b="1" dirty="0"/>
              <a:t>sodium chloride</a:t>
            </a:r>
            <a:r>
              <a:rPr lang="en-US" dirty="0"/>
              <a:t>, or </a:t>
            </a:r>
            <a:r>
              <a:rPr lang="en-US" b="1" dirty="0"/>
              <a:t>common salt</a:t>
            </a:r>
            <a:r>
              <a:rPr lang="en-US" dirty="0"/>
              <a:t>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Since it is made of ions, sodium chloride is called an ionic </a:t>
            </a:r>
            <a:r>
              <a:rPr lang="en-US" dirty="0" smtClean="0"/>
              <a:t>compound. It </a:t>
            </a:r>
            <a:r>
              <a:rPr lang="en-US" dirty="0"/>
              <a:t>contains one </a:t>
            </a:r>
            <a:r>
              <a:rPr lang="en-US" dirty="0" smtClean="0"/>
              <a:t>Na</a:t>
            </a:r>
            <a:r>
              <a:rPr lang="en-US" baseline="30000" dirty="0" smtClean="0"/>
              <a:t>+</a:t>
            </a:r>
            <a:r>
              <a:rPr lang="en-US" dirty="0" smtClean="0"/>
              <a:t> </a:t>
            </a:r>
            <a:r>
              <a:rPr lang="en-US" dirty="0"/>
              <a:t>ion for each </a:t>
            </a:r>
            <a:r>
              <a:rPr lang="en-US" dirty="0" smtClean="0"/>
              <a:t>Cl</a:t>
            </a:r>
            <a:r>
              <a:rPr lang="en-US" baseline="30000" dirty="0" smtClean="0"/>
              <a:t>-</a:t>
            </a:r>
            <a:r>
              <a:rPr lang="en-US" dirty="0" smtClean="0"/>
              <a:t> </a:t>
            </a:r>
            <a:r>
              <a:rPr lang="en-US" dirty="0"/>
              <a:t>ion, so its formula is </a:t>
            </a:r>
            <a:r>
              <a:rPr lang="en-US" dirty="0" err="1"/>
              <a:t>NaCl</a:t>
            </a:r>
            <a:r>
              <a:rPr lang="en-US" dirty="0"/>
              <a:t>.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charges in the structure add up to </a:t>
            </a:r>
            <a:r>
              <a:rPr lang="en-US" dirty="0" smtClean="0"/>
              <a:t>zero: </a:t>
            </a:r>
          </a:p>
          <a:p>
            <a:pPr>
              <a:buClr>
                <a:srgbClr val="0070C0"/>
              </a:buClr>
              <a:tabLst>
                <a:tab pos="4572000" algn="r"/>
                <a:tab pos="5210175" algn="r"/>
              </a:tabLst>
            </a:pPr>
            <a:r>
              <a:rPr lang="en-US" dirty="0"/>
              <a:t>	</a:t>
            </a:r>
            <a:r>
              <a:rPr lang="en-US" dirty="0" smtClean="0"/>
              <a:t>the </a:t>
            </a:r>
            <a:r>
              <a:rPr lang="en-US" dirty="0"/>
              <a:t>charge on each sodium ion is </a:t>
            </a:r>
            <a:r>
              <a:rPr lang="en-US" dirty="0" smtClean="0"/>
              <a:t>	1+</a:t>
            </a:r>
            <a:endParaRPr lang="en-US" dirty="0"/>
          </a:p>
          <a:p>
            <a:pPr lvl="1">
              <a:buClr>
                <a:srgbClr val="0070C0"/>
              </a:buClr>
              <a:tabLst>
                <a:tab pos="4572000" algn="r"/>
                <a:tab pos="5210175" algn="r"/>
              </a:tabLst>
            </a:pPr>
            <a:r>
              <a:rPr lang="en-US" dirty="0" smtClean="0"/>
              <a:t>	the </a:t>
            </a:r>
            <a:r>
              <a:rPr lang="en-US" dirty="0"/>
              <a:t>charge on each chloride ion is </a:t>
            </a:r>
            <a:r>
              <a:rPr lang="en-US" dirty="0" smtClean="0"/>
              <a:t>	</a:t>
            </a:r>
            <a:r>
              <a:rPr lang="en-US" u="sng" dirty="0" smtClean="0"/>
              <a:t>1-</a:t>
            </a:r>
            <a:endParaRPr lang="en-US" u="sng" dirty="0"/>
          </a:p>
          <a:p>
            <a:pPr lvl="1">
              <a:buClr>
                <a:srgbClr val="0070C0"/>
              </a:buClr>
              <a:tabLst>
                <a:tab pos="4572000" algn="r"/>
                <a:tab pos="5210175" algn="r"/>
              </a:tabLst>
            </a:pPr>
            <a:r>
              <a:rPr lang="en-GB" dirty="0" smtClean="0"/>
              <a:t>	total </a:t>
            </a:r>
            <a:r>
              <a:rPr lang="en-GB" dirty="0"/>
              <a:t>charge </a:t>
            </a:r>
            <a:r>
              <a:rPr lang="en-GB" dirty="0" smtClean="0"/>
              <a:t>	</a:t>
            </a:r>
            <a:r>
              <a:rPr lang="en-GB" u="sng" dirty="0" smtClean="0"/>
              <a:t>0</a:t>
            </a:r>
            <a:endParaRPr lang="en-GB" u="sng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the compound has no overall charge.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</a:t>
            </a:r>
            <a:r>
              <a:rPr lang="en-US" sz="4000" dirty="0" smtClean="0"/>
              <a:t>The Ionic Bond</a:t>
            </a:r>
            <a:endParaRPr lang="en-GB" sz="4000" b="1" dirty="0" smtClean="0"/>
          </a:p>
        </p:txBody>
      </p:sp>
      <p:sp>
        <p:nvSpPr>
          <p:cNvPr id="3" name="Rectangle 2"/>
          <p:cNvSpPr/>
          <p:nvPr/>
        </p:nvSpPr>
        <p:spPr>
          <a:xfrm>
            <a:off x="3239852" y="2106722"/>
            <a:ext cx="56526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FrutigerLTStd-Light"/>
              </a:rPr>
              <a:t>sodium chloride – a lattice </a:t>
            </a:r>
            <a:r>
              <a:rPr lang="en-US" dirty="0" smtClean="0">
                <a:latin typeface="FrutigerLTStd-Light"/>
              </a:rPr>
              <a:t>of alternating </a:t>
            </a:r>
            <a:r>
              <a:rPr lang="en-US" dirty="0">
                <a:latin typeface="FrutigerLTStd-Light"/>
              </a:rPr>
              <a:t>positive and negative </a:t>
            </a:r>
            <a:r>
              <a:rPr lang="en-US" dirty="0" smtClean="0">
                <a:latin typeface="FrutigerLTStd-Light"/>
              </a:rPr>
              <a:t>ions, held </a:t>
            </a:r>
            <a:r>
              <a:rPr lang="en-US" dirty="0">
                <a:latin typeface="FrutigerLTStd-Light"/>
              </a:rPr>
              <a:t>together by strong ionic bonds</a:t>
            </a:r>
          </a:p>
          <a:p>
            <a:endParaRPr lang="en-GB" dirty="0" smtClean="0">
              <a:latin typeface="FrutigerLTStd-Light"/>
            </a:endParaRPr>
          </a:p>
          <a:p>
            <a:r>
              <a:rPr lang="en-GB" dirty="0" smtClean="0">
                <a:latin typeface="FrutigerLTStd-Light"/>
              </a:rPr>
              <a:t>sodium </a:t>
            </a:r>
            <a:r>
              <a:rPr lang="en-GB" dirty="0">
                <a:latin typeface="FrutigerLTStd-Light"/>
              </a:rPr>
              <a:t>ion</a:t>
            </a:r>
          </a:p>
          <a:p>
            <a:endParaRPr lang="en-GB" dirty="0" smtClean="0">
              <a:latin typeface="FrutigerLTStd-Light"/>
            </a:endParaRPr>
          </a:p>
          <a:p>
            <a:r>
              <a:rPr lang="en-GB" dirty="0" smtClean="0">
                <a:latin typeface="FrutigerLTStd-Light"/>
              </a:rPr>
              <a:t>chloride </a:t>
            </a:r>
            <a:r>
              <a:rPr lang="en-GB" dirty="0">
                <a:latin typeface="FrutigerLTStd-Light"/>
              </a:rPr>
              <a:t>ion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279" y="1571176"/>
            <a:ext cx="2503521" cy="2303240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2765984" y="3284984"/>
            <a:ext cx="473869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2699792" y="2564904"/>
            <a:ext cx="396044" cy="72008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765984" y="3573016"/>
            <a:ext cx="449585" cy="91392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0905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Other ionic compounds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Sodium is a metal. Chlorine is a non-metal. They react together to form </a:t>
            </a:r>
            <a:r>
              <a:rPr lang="en-US" sz="2000" dirty="0" smtClean="0"/>
              <a:t>an ionic </a:t>
            </a:r>
            <a:r>
              <a:rPr lang="en-US" sz="2000" dirty="0"/>
              <a:t>compound. Other metals and non-metals follow the same pattern.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A metal reacts with a non-metal to form an ionic </a:t>
            </a:r>
            <a:r>
              <a:rPr lang="en-US" sz="2000" b="1" dirty="0" smtClean="0"/>
              <a:t>compound. The </a:t>
            </a:r>
            <a:r>
              <a:rPr lang="en-US" sz="2000" b="1" dirty="0"/>
              <a:t>metal atoms lose electrons. The non-metal atoms gain </a:t>
            </a:r>
            <a:r>
              <a:rPr lang="en-US" sz="2000" b="1" dirty="0" smtClean="0"/>
              <a:t>them. The </a:t>
            </a:r>
            <a:r>
              <a:rPr lang="en-US" sz="2000" b="1" dirty="0"/>
              <a:t>ions form a lattice. The compound has no overall charge.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Below are two more examples</a:t>
            </a:r>
            <a:r>
              <a:rPr lang="en-US" sz="2000" dirty="0" smtClean="0"/>
              <a:t>.:</a:t>
            </a:r>
            <a:endParaRPr lang="en-US" sz="20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</a:t>
            </a:r>
            <a:r>
              <a:rPr lang="en-US" sz="4000" dirty="0" smtClean="0"/>
              <a:t>The Ionic Bond</a:t>
            </a:r>
            <a:endParaRPr lang="en-GB" sz="4000" b="1" dirty="0" smtClean="0"/>
          </a:p>
        </p:txBody>
      </p:sp>
      <p:pic>
        <p:nvPicPr>
          <p:cNvPr id="3" name="4.3 - Ionic Bonding Example Magnesium Chlor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98956" y="3668895"/>
            <a:ext cx="4251791" cy="2389766"/>
          </a:xfrm>
          <a:prstGeom prst="rect">
            <a:avLst/>
          </a:prstGeom>
        </p:spPr>
      </p:pic>
      <p:pic>
        <p:nvPicPr>
          <p:cNvPr id="4" name="4.3 - What are Ionic Bond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79512" y="3668895"/>
            <a:ext cx="4248472" cy="238976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5" name="TextBox 4">
            <a:hlinkClick r:id="rId9" action="ppaction://hlinkfile"/>
          </p:cNvPr>
          <p:cNvSpPr txBox="1"/>
          <p:nvPr/>
        </p:nvSpPr>
        <p:spPr>
          <a:xfrm>
            <a:off x="1619672" y="6223440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Click Here</a:t>
            </a:r>
            <a:endParaRPr lang="en-GB" dirty="0"/>
          </a:p>
        </p:txBody>
      </p:sp>
      <p:sp>
        <p:nvSpPr>
          <p:cNvPr id="12" name="TextBox 11">
            <a:hlinkClick r:id="rId10" action="ppaction://hlinkfile"/>
          </p:cNvPr>
          <p:cNvSpPr txBox="1"/>
          <p:nvPr/>
        </p:nvSpPr>
        <p:spPr>
          <a:xfrm>
            <a:off x="6300871" y="6223440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Click Here</a:t>
            </a:r>
            <a:endParaRPr lang="en-GB" dirty="0"/>
          </a:p>
        </p:txBody>
      </p:sp>
      <p:sp>
        <p:nvSpPr>
          <p:cNvPr id="10" name="TextBox 9">
            <a:hlinkClick r:id="rId11" action="ppaction://hlinksldjump"/>
          </p:cNvPr>
          <p:cNvSpPr txBox="1"/>
          <p:nvPr/>
        </p:nvSpPr>
        <p:spPr>
          <a:xfrm>
            <a:off x="8244408" y="1661899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51682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50" b="1" dirty="0" smtClean="0">
                <a:solidFill>
                  <a:srgbClr val="C00000"/>
                </a:solidFill>
              </a:rPr>
              <a:t>Magnesium </a:t>
            </a:r>
            <a:r>
              <a:rPr lang="en-US" sz="1950" b="1" dirty="0">
                <a:solidFill>
                  <a:srgbClr val="C00000"/>
                </a:solidFill>
              </a:rPr>
              <a:t>oxide</a:t>
            </a: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/>
              <a:t>A magnesium atom has 2 outer electrons and an oxygen atom has 6. </a:t>
            </a:r>
            <a:r>
              <a:rPr lang="en-US" sz="1950" dirty="0" smtClean="0"/>
              <a:t>When magnesium </a:t>
            </a:r>
            <a:r>
              <a:rPr lang="en-US" sz="1950" dirty="0"/>
              <a:t>burns in oxygen, each magnesium atom loses its 2 </a:t>
            </a:r>
            <a:r>
              <a:rPr lang="en-US" sz="1950" dirty="0" smtClean="0"/>
              <a:t>outer electrons to an </a:t>
            </a:r>
            <a:r>
              <a:rPr lang="en-US" sz="1950" dirty="0"/>
              <a:t>oxygen atom. Magnesium and oxide ions are formed:</a:t>
            </a: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50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50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50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50" dirty="0"/>
          </a:p>
          <a:p>
            <a:pPr>
              <a:buClr>
                <a:srgbClr val="0070C0"/>
              </a:buClr>
            </a:pPr>
            <a:endParaRPr lang="en-US" sz="1950" dirty="0" smtClean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50" dirty="0"/>
          </a:p>
          <a:p>
            <a:pPr>
              <a:buClr>
                <a:srgbClr val="0070C0"/>
              </a:buClr>
            </a:pPr>
            <a:endParaRPr lang="en-US" sz="1950" dirty="0" smtClean="0"/>
          </a:p>
          <a:p>
            <a:pPr>
              <a:buClr>
                <a:srgbClr val="0070C0"/>
              </a:buClr>
            </a:pPr>
            <a:endParaRPr lang="en-US" sz="1950" dirty="0"/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The </a:t>
            </a:r>
            <a:r>
              <a:rPr lang="en-US" sz="1950" dirty="0"/>
              <a:t>ions attract each other because of their opposite charges. Like </a:t>
            </a:r>
            <a:r>
              <a:rPr lang="en-US" sz="1950" dirty="0" smtClean="0"/>
              <a:t>the sodium </a:t>
            </a:r>
            <a:r>
              <a:rPr lang="en-US" sz="1950" dirty="0"/>
              <a:t>and chloride ions, they group to </a:t>
            </a:r>
            <a:r>
              <a:rPr lang="en-US" sz="1950" dirty="0" smtClean="0"/>
              <a:t>form </a:t>
            </a:r>
            <a:r>
              <a:rPr lang="en-US" sz="1950" dirty="0"/>
              <a:t>a lattice.</a:t>
            </a:r>
          </a:p>
          <a:p>
            <a:pPr marL="273050" indent="-2730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/>
              <a:t>The resulting compound is called 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b="1" dirty="0" smtClean="0"/>
              <a:t>magnesium </a:t>
            </a:r>
            <a:r>
              <a:rPr lang="en-US" sz="1950" b="1" dirty="0"/>
              <a:t>oxide</a:t>
            </a:r>
            <a:r>
              <a:rPr lang="en-US" sz="1950" dirty="0"/>
              <a:t>. It has one </a:t>
            </a:r>
            <a:r>
              <a:rPr lang="en-US" sz="1950" dirty="0" smtClean="0"/>
              <a:t>magnesium </a:t>
            </a:r>
            <a:r>
              <a:rPr lang="en-IE" sz="1950" dirty="0" smtClean="0"/>
              <a:t/>
            </a:r>
            <a:br>
              <a:rPr lang="en-IE" sz="1950" dirty="0" smtClean="0"/>
            </a:br>
            <a:r>
              <a:rPr lang="en-US" sz="1950" dirty="0" smtClean="0"/>
              <a:t>ion </a:t>
            </a:r>
            <a:r>
              <a:rPr lang="en-US" sz="1950" dirty="0"/>
              <a:t>for each oxide ion, so its formula is 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b="1" dirty="0" err="1" smtClean="0"/>
              <a:t>MgO</a:t>
            </a:r>
            <a:r>
              <a:rPr lang="en-US" sz="1950" dirty="0"/>
              <a:t>. It has no overall charge</a:t>
            </a:r>
            <a:r>
              <a:rPr lang="en-US" sz="1950" dirty="0" smtClean="0"/>
              <a:t>.</a:t>
            </a:r>
            <a:endParaRPr lang="en-US" sz="195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</a:t>
            </a:r>
            <a:r>
              <a:rPr lang="en-US" sz="4000" dirty="0" smtClean="0"/>
              <a:t>The Ionic Bond</a:t>
            </a:r>
            <a:endParaRPr lang="en-GB" sz="4000" b="1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5364088" y="5592142"/>
            <a:ext cx="3528392" cy="1077218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magnesium oxide</a:t>
            </a:r>
            <a:endParaRPr lang="en-US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420938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charge on a magnesium ion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2+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2519363" algn="r"/>
                <a:tab pos="2690813" algn="r"/>
              </a:tabLst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charge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an oxide ion 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16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</a:p>
          <a:p>
            <a:pPr>
              <a:tabLst>
                <a:tab pos="2519363" algn="r"/>
              </a:tabLst>
            </a:pP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Total charge	</a:t>
            </a:r>
            <a:r>
              <a:rPr lang="en-US" sz="16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GB" sz="16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84701" y="5496284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492896"/>
            <a:ext cx="8640960" cy="1899112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244408" y="108583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3414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Magnesium</a:t>
            </a:r>
            <a:r>
              <a:rPr lang="en-US" sz="2100" dirty="0" smtClean="0"/>
              <a:t> </a:t>
            </a:r>
            <a:r>
              <a:rPr lang="en-US" sz="2100" b="1" dirty="0">
                <a:solidFill>
                  <a:srgbClr val="C00000"/>
                </a:solidFill>
              </a:rPr>
              <a:t>chloride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When magnesium burns in chlorine, each magnesium atom reacts with </a:t>
            </a:r>
            <a:r>
              <a:rPr lang="en-US" sz="2100" dirty="0" smtClean="0"/>
              <a:t>two chlorine </a:t>
            </a:r>
            <a:r>
              <a:rPr lang="en-US" sz="2100" dirty="0"/>
              <a:t>atoms, to form magnesium chloride. Each ion has 8 outer electrons:</a:t>
            </a:r>
            <a:endParaRPr lang="en-US" sz="21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61950" indent="-361950">
              <a:buClr>
                <a:srgbClr val="0070C0"/>
              </a:buClr>
            </a:pPr>
            <a:endParaRPr lang="en-US" sz="21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61950" indent="-361950">
              <a:buClr>
                <a:srgbClr val="0070C0"/>
              </a:buClr>
            </a:pPr>
            <a:endParaRPr lang="en-US" sz="21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ions form a lattice with two chloride ions for </a:t>
            </a:r>
            <a:r>
              <a:rPr lang="en-US" sz="2100" dirty="0" smtClean="0"/>
              <a:t> each </a:t>
            </a:r>
            <a:r>
              <a:rPr lang="en-US" sz="2100" dirty="0"/>
              <a:t>magnesium </a:t>
            </a:r>
            <a:r>
              <a:rPr lang="en-US" sz="2100" dirty="0" smtClean="0"/>
              <a:t>ion. So </a:t>
            </a:r>
            <a:r>
              <a:rPr lang="en-US" sz="2100" dirty="0"/>
              <a:t>the formula of the </a:t>
            </a:r>
            <a:r>
              <a:rPr lang="en-US" sz="2100" dirty="0" smtClean="0"/>
              <a:t>compound </a:t>
            </a:r>
            <a:r>
              <a:rPr lang="en-US" sz="2100" dirty="0"/>
              <a:t>is </a:t>
            </a:r>
            <a:r>
              <a:rPr lang="en-US" sz="2100" b="1" dirty="0"/>
              <a:t>MgCl</a:t>
            </a:r>
            <a:r>
              <a:rPr lang="en-US" sz="2100" b="1" baseline="-25000" dirty="0"/>
              <a:t>2</a:t>
            </a:r>
            <a:r>
              <a:rPr lang="en-US" sz="2100" dirty="0"/>
              <a:t>. It has no overall charge.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</a:t>
            </a:r>
            <a:r>
              <a:rPr lang="en-US" sz="4000" dirty="0" smtClean="0"/>
              <a:t>The Ionic Bond</a:t>
            </a:r>
            <a:endParaRPr lang="en-GB" sz="40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2564904"/>
            <a:ext cx="5570785" cy="21917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68144" y="2564905"/>
            <a:ext cx="3024336" cy="3013704"/>
          </a:xfrm>
          <a:prstGeom prst="rect">
            <a:avLst/>
          </a:prstGeom>
        </p:spPr>
      </p:pic>
      <p:sp>
        <p:nvSpPr>
          <p:cNvPr id="7" name="TextBox 6">
            <a:hlinkClick r:id="rId5" action="ppaction://hlinksldjump"/>
          </p:cNvPr>
          <p:cNvSpPr txBox="1"/>
          <p:nvPr/>
        </p:nvSpPr>
        <p:spPr>
          <a:xfrm>
            <a:off x="8372532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9756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3600" dirty="0"/>
              <a:t>4.3 – </a:t>
            </a:r>
            <a:r>
              <a:rPr lang="en-US" sz="3600" dirty="0"/>
              <a:t>The Ionic Bond</a:t>
            </a:r>
            <a:endParaRPr lang="en-GB" sz="36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79512" y="1153775"/>
            <a:ext cx="8699936" cy="539224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Draw </a:t>
            </a:r>
            <a:r>
              <a:rPr lang="en-US" sz="2870" dirty="0"/>
              <a:t>a diagram to show what happens to the </a:t>
            </a:r>
            <a:r>
              <a:rPr lang="en-US" sz="2870" dirty="0" smtClean="0"/>
              <a:t>electrons, when </a:t>
            </a:r>
            <a:r>
              <a:rPr lang="en-US" sz="2870" dirty="0"/>
              <a:t>a sodium atom reacts with a chlorine atom.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What </a:t>
            </a:r>
            <a:r>
              <a:rPr lang="en-US" sz="2870" dirty="0"/>
              <a:t>is an ionic bond?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Describe </a:t>
            </a:r>
            <a:r>
              <a:rPr lang="en-US" sz="2870" dirty="0"/>
              <a:t>in your own words the structure of solid </a:t>
            </a:r>
            <a:r>
              <a:rPr lang="en-US" sz="2870" dirty="0" smtClean="0"/>
              <a:t>sodium chloride</a:t>
            </a:r>
            <a:r>
              <a:rPr lang="en-US" sz="2870" dirty="0"/>
              <a:t>, and explain why its formula is </a:t>
            </a:r>
            <a:r>
              <a:rPr lang="en-US" sz="2870" dirty="0" err="1"/>
              <a:t>NaCl</a:t>
            </a:r>
            <a:r>
              <a:rPr lang="en-US" sz="2870" dirty="0"/>
              <a:t>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870" dirty="0" smtClean="0"/>
              <a:t>Explain why:</a:t>
            </a:r>
            <a:br>
              <a:rPr lang="en-US" sz="2870" dirty="0" smtClean="0"/>
            </a:br>
            <a:r>
              <a:rPr lang="en-US" sz="2870" b="1" dirty="0" smtClean="0"/>
              <a:t>a</a:t>
            </a:r>
            <a:r>
              <a:rPr lang="en-US" sz="2870" dirty="0" smtClean="0"/>
              <a:t> </a:t>
            </a:r>
            <a:r>
              <a:rPr lang="en-US" sz="2870" dirty="0"/>
              <a:t>a magnesium ion has a charge of </a:t>
            </a:r>
            <a:r>
              <a:rPr lang="en-US" sz="2870" dirty="0" smtClean="0"/>
              <a:t>21</a:t>
            </a:r>
            <a:br>
              <a:rPr lang="en-US" sz="2870" dirty="0" smtClean="0"/>
            </a:br>
            <a:r>
              <a:rPr lang="en-US" sz="2870" b="1" dirty="0" smtClean="0"/>
              <a:t>b</a:t>
            </a:r>
            <a:r>
              <a:rPr lang="en-US" sz="2870" dirty="0" smtClean="0"/>
              <a:t> </a:t>
            </a:r>
            <a:r>
              <a:rPr lang="en-US" sz="2870" dirty="0"/>
              <a:t>the ions in magnesium oxide stay </a:t>
            </a:r>
            <a:r>
              <a:rPr lang="en-US" sz="2870" dirty="0" smtClean="0"/>
              <a:t>together</a:t>
            </a:r>
            <a:br>
              <a:rPr lang="en-US" sz="2870" dirty="0" smtClean="0"/>
            </a:br>
            <a:r>
              <a:rPr lang="en-US" sz="2870" b="1" dirty="0" smtClean="0"/>
              <a:t>c</a:t>
            </a:r>
            <a:r>
              <a:rPr lang="en-US" sz="2870" dirty="0" smtClean="0"/>
              <a:t> </a:t>
            </a:r>
            <a:r>
              <a:rPr lang="en-US" sz="2870" dirty="0"/>
              <a:t>magnesium chloride has no overall </a:t>
            </a:r>
            <a:r>
              <a:rPr lang="en-US" sz="2870" dirty="0" smtClean="0"/>
              <a:t>charge</a:t>
            </a:r>
            <a:br>
              <a:rPr lang="en-US" sz="2870" dirty="0" smtClean="0"/>
            </a:br>
            <a:r>
              <a:rPr lang="en-US" sz="2870" b="1" dirty="0" smtClean="0"/>
              <a:t>d</a:t>
            </a:r>
            <a:r>
              <a:rPr lang="en-US" sz="2870" dirty="0" smtClean="0"/>
              <a:t> </a:t>
            </a:r>
            <a:r>
              <a:rPr lang="en-US" sz="2870" dirty="0"/>
              <a:t>the formula of magnesium chloride is MgCl</a:t>
            </a:r>
            <a:r>
              <a:rPr lang="en-US" sz="2870" baseline="-25000" dirty="0"/>
              <a:t>2</a:t>
            </a:r>
            <a:r>
              <a:rPr lang="en-US" sz="2870" dirty="0"/>
              <a:t>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57150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6110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Ions </a:t>
            </a:r>
            <a:r>
              <a:rPr lang="en-US" sz="1700" b="1" dirty="0">
                <a:solidFill>
                  <a:srgbClr val="C00000"/>
                </a:solidFill>
              </a:rPr>
              <a:t>of the first twenty </a:t>
            </a:r>
            <a:r>
              <a:rPr lang="en-US" sz="1700" b="1" dirty="0" smtClean="0">
                <a:solidFill>
                  <a:srgbClr val="C00000"/>
                </a:solidFill>
              </a:rPr>
              <a:t>elements 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 smtClean="0"/>
              <a:t>Not </a:t>
            </a:r>
            <a:r>
              <a:rPr lang="en-US" sz="1700" dirty="0"/>
              <a:t>every element forms ions during reactions. In fact, out of the </a:t>
            </a:r>
            <a:r>
              <a:rPr lang="en-US" sz="1700" dirty="0" smtClean="0"/>
              <a:t>first twenty </a:t>
            </a:r>
            <a:r>
              <a:rPr lang="en-US" sz="1700" dirty="0"/>
              <a:t>elements in the Periodic Table, only twelve easily form </a:t>
            </a:r>
            <a:r>
              <a:rPr lang="en-US" sz="1700" dirty="0" smtClean="0"/>
              <a:t>ions. These </a:t>
            </a:r>
            <a:r>
              <a:rPr lang="en-US" sz="1700" dirty="0"/>
              <a:t>ions are given below, with their names</a:t>
            </a:r>
            <a:r>
              <a:rPr lang="en-US" sz="1700" dirty="0" smtClean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7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Note that: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Hydrogen </a:t>
            </a:r>
            <a:r>
              <a:rPr lang="en-US" sz="1700" dirty="0"/>
              <a:t>and the metals lose electrons and form </a:t>
            </a:r>
            <a:r>
              <a:rPr lang="en-US" sz="1700" b="1" dirty="0"/>
              <a:t>positive </a:t>
            </a:r>
            <a:r>
              <a:rPr lang="en-US" sz="1700" b="1" dirty="0" smtClean="0"/>
              <a:t>ions</a:t>
            </a:r>
            <a:r>
              <a:rPr lang="en-US" sz="1700" dirty="0" smtClean="0"/>
              <a:t>. The </a:t>
            </a:r>
            <a:r>
              <a:rPr lang="en-US" sz="1700" dirty="0"/>
              <a:t>ions have the same names as the atoms.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Non-metals </a:t>
            </a:r>
            <a:r>
              <a:rPr lang="en-US" sz="1700" dirty="0"/>
              <a:t>form </a:t>
            </a:r>
            <a:r>
              <a:rPr lang="en-US" sz="1700" b="1" dirty="0"/>
              <a:t>negative ions</a:t>
            </a:r>
            <a:r>
              <a:rPr lang="en-US" sz="1700" dirty="0"/>
              <a:t>, with names ending in </a:t>
            </a:r>
            <a:r>
              <a:rPr lang="en-US" sz="1700" b="1" dirty="0"/>
              <a:t>-ide</a:t>
            </a:r>
            <a:r>
              <a:rPr lang="en-US" sz="1700" dirty="0"/>
              <a:t>.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The </a:t>
            </a:r>
            <a:r>
              <a:rPr lang="en-US" sz="1700" dirty="0"/>
              <a:t>elements in Groups IV and V do not usually form ions, </a:t>
            </a:r>
            <a:r>
              <a:rPr lang="en-US" sz="1700" dirty="0" smtClean="0"/>
              <a:t>because their </a:t>
            </a:r>
            <a:r>
              <a:rPr lang="en-US" sz="1700" dirty="0"/>
              <a:t>atoms would have to gain or lose several electrons, and that </a:t>
            </a:r>
            <a:r>
              <a:rPr lang="en-US" sz="1700" dirty="0" smtClean="0"/>
              <a:t>takes too </a:t>
            </a:r>
            <a:r>
              <a:rPr lang="en-US" sz="1700" dirty="0"/>
              <a:t>much energy.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Group </a:t>
            </a:r>
            <a:r>
              <a:rPr lang="en-US" sz="1700" dirty="0"/>
              <a:t>0 elements do not form ions: their atoms already have </a:t>
            </a:r>
            <a:r>
              <a:rPr lang="en-US" sz="1700" dirty="0" smtClean="0"/>
              <a:t>stable outer </a:t>
            </a:r>
            <a:r>
              <a:rPr lang="en-US" sz="1700" dirty="0"/>
              <a:t>shells, so do not need to gain or lose electrons.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4.4 – </a:t>
            </a:r>
            <a:r>
              <a:rPr lang="en-US" sz="4000" dirty="0" smtClean="0"/>
              <a:t>More About Ions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276872"/>
            <a:ext cx="8568952" cy="2179988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388424" y="1052736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1813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743836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The </a:t>
            </a:r>
            <a:r>
              <a:rPr lang="en-US" sz="1700" b="1" dirty="0">
                <a:solidFill>
                  <a:srgbClr val="C00000"/>
                </a:solidFill>
              </a:rPr>
              <a:t>names and formulae of ionic compounds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The names </a:t>
            </a:r>
            <a:r>
              <a:rPr lang="en-US" sz="1700" dirty="0"/>
              <a:t>To name an ionic compound, you just put the names of </a:t>
            </a:r>
            <a:r>
              <a:rPr lang="en-US" sz="1700" dirty="0" smtClean="0"/>
              <a:t>the ions </a:t>
            </a:r>
            <a:r>
              <a:rPr lang="en-US" sz="1700" dirty="0"/>
              <a:t>together, with the positive one </a:t>
            </a:r>
            <a:r>
              <a:rPr lang="en-US" sz="1700" dirty="0" smtClean="0"/>
              <a:t>first:</a:t>
            </a:r>
          </a:p>
          <a:p>
            <a:pPr>
              <a:buClr>
                <a:srgbClr val="0070C0"/>
              </a:buClr>
              <a:tabLst>
                <a:tab pos="361950" algn="l"/>
                <a:tab pos="3416300" algn="l"/>
              </a:tabLst>
            </a:pPr>
            <a:r>
              <a:rPr lang="en-US" sz="1700" dirty="0" smtClean="0"/>
              <a:t>	</a:t>
            </a:r>
            <a:r>
              <a:rPr lang="en-US" sz="1700" b="1" dirty="0" smtClean="0"/>
              <a:t>Ions </a:t>
            </a:r>
            <a:r>
              <a:rPr lang="en-US" sz="1700" b="1" dirty="0"/>
              <a:t>in compound </a:t>
            </a:r>
            <a:r>
              <a:rPr lang="en-US" sz="1700" b="1" dirty="0" smtClean="0"/>
              <a:t>	Name </a:t>
            </a:r>
            <a:r>
              <a:rPr lang="en-US" sz="1700" b="1" dirty="0"/>
              <a:t>of compound</a:t>
            </a:r>
          </a:p>
          <a:p>
            <a:pPr>
              <a:buClr>
                <a:srgbClr val="0070C0"/>
              </a:buClr>
              <a:tabLst>
                <a:tab pos="361950" algn="l"/>
                <a:tab pos="3416300" algn="l"/>
              </a:tabLst>
            </a:pPr>
            <a:r>
              <a:rPr lang="en-US" sz="1700" dirty="0" smtClean="0"/>
              <a:t>	K</a:t>
            </a:r>
            <a:r>
              <a:rPr lang="en-US" sz="1700" baseline="30000" dirty="0" smtClean="0"/>
              <a:t>+</a:t>
            </a:r>
            <a:r>
              <a:rPr lang="en-US" sz="1700" dirty="0" smtClean="0"/>
              <a:t> </a:t>
            </a:r>
            <a:r>
              <a:rPr lang="en-US" sz="1700" dirty="0"/>
              <a:t>and </a:t>
            </a:r>
            <a:r>
              <a:rPr lang="en-US" sz="1700" dirty="0" smtClean="0"/>
              <a:t>F</a:t>
            </a:r>
            <a:r>
              <a:rPr lang="en-US" sz="1700" baseline="30000" dirty="0" smtClean="0"/>
              <a:t>-</a:t>
            </a:r>
            <a:r>
              <a:rPr lang="en-US" sz="1700" dirty="0" smtClean="0"/>
              <a:t> 	potassium </a:t>
            </a:r>
            <a:r>
              <a:rPr lang="en-US" sz="1700" dirty="0"/>
              <a:t>fluoride</a:t>
            </a:r>
          </a:p>
          <a:p>
            <a:pPr>
              <a:buClr>
                <a:srgbClr val="0070C0"/>
              </a:buClr>
              <a:tabLst>
                <a:tab pos="361950" algn="l"/>
                <a:tab pos="3416300" algn="l"/>
              </a:tabLst>
            </a:pPr>
            <a:r>
              <a:rPr lang="en-US" sz="1700" dirty="0" smtClean="0"/>
              <a:t>	Ca</a:t>
            </a:r>
            <a:r>
              <a:rPr lang="en-US" sz="1700" baseline="30000" dirty="0" smtClean="0"/>
              <a:t>2+</a:t>
            </a:r>
            <a:r>
              <a:rPr lang="en-US" sz="1700" dirty="0" smtClean="0"/>
              <a:t> </a:t>
            </a:r>
            <a:r>
              <a:rPr lang="en-US" sz="1700" dirty="0"/>
              <a:t>and </a:t>
            </a:r>
            <a:r>
              <a:rPr lang="en-US" sz="1700" dirty="0" smtClean="0"/>
              <a:t>S</a:t>
            </a:r>
            <a:r>
              <a:rPr lang="en-US" sz="1700" baseline="30000" dirty="0" smtClean="0"/>
              <a:t>2-</a:t>
            </a:r>
            <a:r>
              <a:rPr lang="en-US" sz="1700" dirty="0" smtClean="0"/>
              <a:t> 	calcium </a:t>
            </a:r>
            <a:r>
              <a:rPr lang="en-US" sz="1700" dirty="0"/>
              <a:t>sulfide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formulae The formulae of ionic compounds can be worked </a:t>
            </a:r>
            <a:r>
              <a:rPr lang="en-US" sz="1700" dirty="0" smtClean="0"/>
              <a:t>out using </a:t>
            </a:r>
            <a:r>
              <a:rPr lang="en-US" sz="1700" dirty="0"/>
              <a:t>these four steps. Look at the examples that follow.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Write </a:t>
            </a:r>
            <a:r>
              <a:rPr lang="en-US" sz="1700" dirty="0"/>
              <a:t>down the name of the ionic compound.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Write </a:t>
            </a:r>
            <a:r>
              <a:rPr lang="en-US" sz="1700" dirty="0"/>
              <a:t>down the symbols for its ions.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The </a:t>
            </a:r>
            <a:r>
              <a:rPr lang="en-US" sz="1700" dirty="0"/>
              <a:t>compound must have no overall charge, so balance the ions </a:t>
            </a:r>
            <a:r>
              <a:rPr lang="en-US" sz="1700" dirty="0" smtClean="0"/>
              <a:t>until the </a:t>
            </a:r>
            <a:r>
              <a:rPr lang="en-US" sz="1700" dirty="0"/>
              <a:t>positive and negative charges add up to zero.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Write </a:t>
            </a:r>
            <a:r>
              <a:rPr lang="en-US" sz="1700" dirty="0"/>
              <a:t>down the formula without the charges</a:t>
            </a:r>
            <a:r>
              <a:rPr lang="en-US" sz="17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4.4 – </a:t>
            </a:r>
            <a:r>
              <a:rPr lang="en-US" sz="4000" dirty="0" smtClean="0"/>
              <a:t>More About Ions</a:t>
            </a:r>
            <a:endParaRPr lang="en-GB" sz="40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348" y="1124745"/>
            <a:ext cx="1969132" cy="197656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923348" y="3212976"/>
            <a:ext cx="19638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Bath time. Bath salts contain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ionic compounds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such as magnesium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sulfate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(Epsom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salts) and sodium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hydrogen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carbonate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(baking soda). Plus scent!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512" y="4581128"/>
            <a:ext cx="6743836" cy="324000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en-GB" sz="1700" b="1" i="1" dirty="0">
                <a:latin typeface="Arial" panose="020B0604020202020204" pitchFamily="34" charset="0"/>
                <a:cs typeface="Arial" panose="020B0604020202020204" pitchFamily="34" charset="0"/>
              </a:rPr>
              <a:t>Example 1</a:t>
            </a:r>
          </a:p>
          <a:p>
            <a:r>
              <a:rPr lang="en-GB" sz="1700" b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Lithium fluoride.</a:t>
            </a:r>
          </a:p>
          <a:p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ions are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Li</a:t>
            </a:r>
            <a:r>
              <a:rPr lang="en-US" sz="17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17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One Li 1 is needed for every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F,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to make the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GB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charge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zero.</a:t>
            </a:r>
          </a:p>
          <a:p>
            <a:r>
              <a:rPr lang="en-US" sz="1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formula is </a:t>
            </a:r>
            <a:r>
              <a:rPr lang="en-US" sz="1700" dirty="0" err="1">
                <a:latin typeface="Arial" panose="020B0604020202020204" pitchFamily="34" charset="0"/>
                <a:cs typeface="Arial" panose="020B0604020202020204" pitchFamily="34" charset="0"/>
              </a:rPr>
              <a:t>LiF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17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7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7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7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7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7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7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Example </a:t>
            </a:r>
            <a:r>
              <a:rPr lang="en-GB" sz="1700" b="1" i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r>
              <a:rPr lang="en-GB" sz="1700" b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Sodium </a:t>
            </a:r>
            <a:r>
              <a:rPr lang="en-GB" sz="1700" dirty="0" err="1">
                <a:latin typeface="Arial" panose="020B0604020202020204" pitchFamily="34" charset="0"/>
                <a:cs typeface="Arial" panose="020B0604020202020204" pitchFamily="34" charset="0"/>
              </a:rPr>
              <a:t>sulfide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ions are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Na+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7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Two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17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ions are needed for every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7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ion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, to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make </a:t>
            </a:r>
            <a:r>
              <a:rPr lang="pt-BR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pt-BR" sz="1700" dirty="0">
                <a:latin typeface="Arial" panose="020B0604020202020204" pitchFamily="34" charset="0"/>
                <a:cs typeface="Arial" panose="020B0604020202020204" pitchFamily="34" charset="0"/>
              </a:rPr>
              <a:t>total charge zero: </a:t>
            </a:r>
            <a:r>
              <a:rPr lang="pt-BR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pt-BR" sz="17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pt-BR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Na</a:t>
            </a:r>
            <a:r>
              <a:rPr lang="pt-BR" sz="1700" baseline="30000" dirty="0"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r>
              <a:rPr lang="pt-BR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S</a:t>
            </a:r>
            <a:r>
              <a:rPr lang="pt-BR" sz="1700" baseline="30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7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  <a:r>
              <a:rPr lang="pt-BR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formula is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17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 (What does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 show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?)</a:t>
            </a:r>
            <a:endParaRPr lang="en-GB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88424" y="587727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4328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74383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Some </a:t>
            </a:r>
            <a:r>
              <a:rPr lang="en-US" sz="2100" b="1" dirty="0">
                <a:solidFill>
                  <a:srgbClr val="C00000"/>
                </a:solidFill>
              </a:rPr>
              <a:t>metals form more than one type of 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Look back at the Periodic Table on page 31. Look for the block </a:t>
            </a:r>
            <a:r>
              <a:rPr lang="en-US" sz="2100" dirty="0" smtClean="0"/>
              <a:t>of transition </a:t>
            </a:r>
            <a:r>
              <a:rPr lang="en-US" sz="2100" dirty="0"/>
              <a:t>elements. These include many common metals, such as </a:t>
            </a:r>
            <a:r>
              <a:rPr lang="en-US" sz="2100" dirty="0" smtClean="0"/>
              <a:t>iron and </a:t>
            </a:r>
            <a:r>
              <a:rPr lang="en-US" sz="2100" dirty="0"/>
              <a:t>copper.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Some transition elements form only one type of ion: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100" dirty="0" smtClean="0"/>
              <a:t>silver </a:t>
            </a:r>
            <a:r>
              <a:rPr lang="en-US" sz="2100" dirty="0"/>
              <a:t>forms only </a:t>
            </a:r>
            <a:r>
              <a:rPr lang="en-US" sz="2100" dirty="0" smtClean="0"/>
              <a:t>Ag</a:t>
            </a:r>
            <a:r>
              <a:rPr lang="en-US" sz="2100" baseline="30000" dirty="0" smtClean="0"/>
              <a:t>+</a:t>
            </a:r>
            <a:r>
              <a:rPr lang="en-US" sz="2100" dirty="0" smtClean="0"/>
              <a:t> </a:t>
            </a:r>
            <a:r>
              <a:rPr lang="en-US" sz="2100" dirty="0"/>
              <a:t>ions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100" dirty="0" smtClean="0"/>
              <a:t>zinc </a:t>
            </a:r>
            <a:r>
              <a:rPr lang="en-US" sz="2100" dirty="0"/>
              <a:t>forms only </a:t>
            </a:r>
            <a:r>
              <a:rPr lang="en-US" sz="2100" dirty="0" smtClean="0"/>
              <a:t>Zn</a:t>
            </a:r>
            <a:r>
              <a:rPr lang="en-US" sz="2100" baseline="30000" dirty="0" smtClean="0"/>
              <a:t>2+</a:t>
            </a:r>
            <a:r>
              <a:rPr lang="en-US" sz="2100" dirty="0" smtClean="0"/>
              <a:t> </a:t>
            </a:r>
            <a:r>
              <a:rPr lang="en-US" sz="2100" dirty="0"/>
              <a:t>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But most transition elements can form more than one type of </a:t>
            </a:r>
            <a:r>
              <a:rPr lang="en-US" sz="2100" dirty="0" smtClean="0"/>
              <a:t>ion. E.g., </a:t>
            </a:r>
            <a:r>
              <a:rPr lang="en-US" sz="2100" dirty="0"/>
              <a:t>copper and iron can each form two:</a:t>
            </a:r>
          </a:p>
          <a:p>
            <a:pPr>
              <a:buClr>
                <a:srgbClr val="0070C0"/>
              </a:buClr>
              <a:tabLst>
                <a:tab pos="361950" algn="l"/>
                <a:tab pos="1346200" algn="l"/>
                <a:tab pos="3225800" algn="l"/>
              </a:tabLst>
            </a:pPr>
            <a:r>
              <a:rPr lang="en-US" sz="2100" b="1" dirty="0" smtClean="0"/>
              <a:t>	Ion 	Name 	Example </a:t>
            </a:r>
            <a:r>
              <a:rPr lang="en-US" sz="2100" b="1" dirty="0"/>
              <a:t>of compound</a:t>
            </a:r>
          </a:p>
          <a:p>
            <a:pPr>
              <a:buClr>
                <a:srgbClr val="0070C0"/>
              </a:buClr>
              <a:tabLst>
                <a:tab pos="361950" algn="l"/>
                <a:tab pos="1346200" algn="l"/>
                <a:tab pos="3225800" algn="l"/>
              </a:tabLst>
            </a:pPr>
            <a:r>
              <a:rPr lang="en-US" sz="2100" dirty="0" smtClean="0"/>
              <a:t>	Cu</a:t>
            </a:r>
            <a:r>
              <a:rPr lang="en-US" sz="2100" baseline="30000" dirty="0" smtClean="0"/>
              <a:t>+</a:t>
            </a:r>
            <a:r>
              <a:rPr lang="en-US" sz="2100" dirty="0" smtClean="0"/>
              <a:t> 	copper(I</a:t>
            </a:r>
            <a:r>
              <a:rPr lang="en-US" sz="2100" dirty="0"/>
              <a:t>) ion </a:t>
            </a:r>
            <a:r>
              <a:rPr lang="en-US" sz="2100" dirty="0" smtClean="0"/>
              <a:t>	copper(I</a:t>
            </a:r>
            <a:r>
              <a:rPr lang="en-US" sz="2100" dirty="0"/>
              <a:t>) oxide, Cu</a:t>
            </a:r>
            <a:r>
              <a:rPr lang="en-US" sz="2100" baseline="-25000" dirty="0"/>
              <a:t>2</a:t>
            </a:r>
            <a:r>
              <a:rPr lang="en-US" sz="2100" dirty="0"/>
              <a:t>O</a:t>
            </a:r>
          </a:p>
          <a:p>
            <a:pPr>
              <a:buClr>
                <a:srgbClr val="0070C0"/>
              </a:buClr>
              <a:tabLst>
                <a:tab pos="361950" algn="l"/>
                <a:tab pos="1346200" algn="l"/>
                <a:tab pos="3225800" algn="l"/>
              </a:tabLst>
            </a:pPr>
            <a:r>
              <a:rPr lang="en-US" sz="2100" dirty="0" smtClean="0"/>
              <a:t>	Cu</a:t>
            </a:r>
            <a:r>
              <a:rPr lang="en-US" sz="2100" baseline="30000" dirty="0" smtClean="0"/>
              <a:t>2+</a:t>
            </a:r>
            <a:r>
              <a:rPr lang="en-US" sz="2100" dirty="0" smtClean="0"/>
              <a:t>  	copper(II</a:t>
            </a:r>
            <a:r>
              <a:rPr lang="en-US" sz="2100" dirty="0"/>
              <a:t>) ion </a:t>
            </a:r>
            <a:r>
              <a:rPr lang="en-US" sz="2100" dirty="0" smtClean="0"/>
              <a:t>	copper(II</a:t>
            </a:r>
            <a:r>
              <a:rPr lang="en-US" sz="2100" dirty="0"/>
              <a:t>) oxide, </a:t>
            </a:r>
            <a:r>
              <a:rPr lang="en-US" sz="2100" dirty="0" err="1"/>
              <a:t>CuO</a:t>
            </a:r>
            <a:endParaRPr lang="en-US" sz="2100" dirty="0"/>
          </a:p>
          <a:p>
            <a:pPr>
              <a:buClr>
                <a:srgbClr val="0070C0"/>
              </a:buClr>
              <a:tabLst>
                <a:tab pos="361950" algn="l"/>
                <a:tab pos="1346200" algn="l"/>
                <a:tab pos="3225800" algn="l"/>
              </a:tabLst>
            </a:pPr>
            <a:r>
              <a:rPr lang="en-US" sz="2100" dirty="0" smtClean="0"/>
              <a:t>	Fe</a:t>
            </a:r>
            <a:r>
              <a:rPr lang="en-US" sz="2100" baseline="30000" dirty="0" smtClean="0"/>
              <a:t>2-</a:t>
            </a:r>
            <a:r>
              <a:rPr lang="en-US" sz="2100" dirty="0" smtClean="0"/>
              <a:t>  	iron(II</a:t>
            </a:r>
            <a:r>
              <a:rPr lang="en-US" sz="2100" dirty="0"/>
              <a:t>) ion </a:t>
            </a:r>
            <a:r>
              <a:rPr lang="en-US" sz="2100" dirty="0" smtClean="0"/>
              <a:t>	iron(II</a:t>
            </a:r>
            <a:r>
              <a:rPr lang="en-US" sz="2100" dirty="0"/>
              <a:t>) chloride, FeCl</a:t>
            </a:r>
            <a:r>
              <a:rPr lang="en-US" sz="2100" baseline="-25000" dirty="0"/>
              <a:t>2</a:t>
            </a:r>
          </a:p>
          <a:p>
            <a:pPr>
              <a:buClr>
                <a:srgbClr val="0070C0"/>
              </a:buClr>
              <a:tabLst>
                <a:tab pos="361950" algn="l"/>
                <a:tab pos="1346200" algn="l"/>
                <a:tab pos="3225800" algn="l"/>
              </a:tabLst>
            </a:pPr>
            <a:r>
              <a:rPr lang="en-US" sz="2100" dirty="0" smtClean="0"/>
              <a:t>	Fe</a:t>
            </a:r>
            <a:r>
              <a:rPr lang="en-US" sz="2100" baseline="30000" dirty="0" smtClean="0"/>
              <a:t>3+</a:t>
            </a:r>
            <a:r>
              <a:rPr lang="en-US" sz="2100" dirty="0" smtClean="0"/>
              <a:t>  	iron(III</a:t>
            </a:r>
            <a:r>
              <a:rPr lang="en-US" sz="2100" dirty="0"/>
              <a:t>) ion </a:t>
            </a:r>
            <a:r>
              <a:rPr lang="en-US" sz="2100" dirty="0" smtClean="0"/>
              <a:t>	iron(III</a:t>
            </a:r>
            <a:r>
              <a:rPr lang="en-US" sz="2100" dirty="0"/>
              <a:t>) chloride, FeCl</a:t>
            </a:r>
            <a:r>
              <a:rPr lang="en-US" sz="2100" baseline="-25000" dirty="0"/>
              <a:t>3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(II) in the name tells you that the ion has a charge of </a:t>
            </a:r>
            <a:r>
              <a:rPr lang="en-US" sz="2100" dirty="0" smtClean="0"/>
              <a:t>2+. What </a:t>
            </a:r>
            <a:r>
              <a:rPr lang="en-US" sz="2100" dirty="0"/>
              <a:t>do the (I) and (III) show?</a:t>
            </a:r>
            <a:endParaRPr lang="en-US" sz="21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4.4 – </a:t>
            </a:r>
            <a:r>
              <a:rPr lang="en-US" sz="4000" dirty="0" smtClean="0"/>
              <a:t>More About Ions</a:t>
            </a:r>
            <a:endParaRPr lang="en-GB" sz="4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6923348" y="2772217"/>
            <a:ext cx="196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two oxides of copper.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2" b="12218"/>
          <a:stretch/>
        </p:blipFill>
        <p:spPr>
          <a:xfrm>
            <a:off x="6923348" y="1160748"/>
            <a:ext cx="1963866" cy="1496366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88424" y="3933056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3707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4968552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850" b="1" dirty="0" smtClean="0">
                <a:solidFill>
                  <a:srgbClr val="C00000"/>
                </a:solidFill>
              </a:rPr>
              <a:t>Compound </a:t>
            </a:r>
            <a:r>
              <a:rPr lang="en-US" sz="1850" b="1" dirty="0">
                <a:solidFill>
                  <a:srgbClr val="C00000"/>
                </a:solidFill>
              </a:rPr>
              <a:t>ions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All the ions you met so far have been </a:t>
            </a:r>
            <a:r>
              <a:rPr lang="en-US" sz="1850" dirty="0" smtClean="0"/>
              <a:t>formed from </a:t>
            </a:r>
            <a:r>
              <a:rPr lang="en-US" sz="1850" dirty="0"/>
              <a:t>single atoms. But ions can also </a:t>
            </a:r>
            <a:r>
              <a:rPr lang="en-US" sz="1850" dirty="0" smtClean="0"/>
              <a:t>be formed </a:t>
            </a:r>
            <a:r>
              <a:rPr lang="en-US" sz="1850" dirty="0"/>
              <a:t>from a </a:t>
            </a:r>
            <a:r>
              <a:rPr lang="en-US" sz="1850" b="1" dirty="0"/>
              <a:t>group </a:t>
            </a:r>
            <a:r>
              <a:rPr lang="en-US" sz="1850" dirty="0"/>
              <a:t>of bonded </a:t>
            </a:r>
            <a:r>
              <a:rPr lang="en-US" sz="1850" dirty="0" smtClean="0"/>
              <a:t>atoms. These </a:t>
            </a:r>
            <a:r>
              <a:rPr lang="en-US" sz="1850" dirty="0"/>
              <a:t>are called </a:t>
            </a:r>
            <a:r>
              <a:rPr lang="en-US" sz="1850" b="1" dirty="0"/>
              <a:t>compound ions</a:t>
            </a:r>
            <a:r>
              <a:rPr lang="en-US" sz="185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The most common ones are shown on </a:t>
            </a:r>
            <a:r>
              <a:rPr lang="en-US" sz="1850" dirty="0" smtClean="0"/>
              <a:t>the right</a:t>
            </a:r>
            <a:r>
              <a:rPr lang="en-US" sz="1850" dirty="0"/>
              <a:t>. Remember, each is just one ion, </a:t>
            </a:r>
            <a:r>
              <a:rPr lang="en-US" sz="1850" dirty="0" smtClean="0"/>
              <a:t>even though </a:t>
            </a:r>
            <a:r>
              <a:rPr lang="en-US" sz="1850" dirty="0"/>
              <a:t>it contains more than one atom.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50" dirty="0"/>
              <a:t>The formulae for their compounds can </a:t>
            </a:r>
            <a:r>
              <a:rPr lang="en-US" sz="1850" dirty="0" smtClean="0"/>
              <a:t>be worked </a:t>
            </a:r>
            <a:r>
              <a:rPr lang="en-US" sz="1850" dirty="0"/>
              <a:t>out as before. Some examples </a:t>
            </a:r>
            <a:r>
              <a:rPr lang="en-US" sz="1850" dirty="0" smtClean="0"/>
              <a:t>are shown </a:t>
            </a:r>
            <a:r>
              <a:rPr lang="en-US" sz="1850" dirty="0"/>
              <a:t>below</a:t>
            </a:r>
            <a:r>
              <a:rPr lang="en-US" sz="1850" dirty="0" smtClean="0"/>
              <a:t>.</a:t>
            </a:r>
            <a:endParaRPr lang="en-US" sz="1850" dirty="0"/>
          </a:p>
          <a:p>
            <a:pPr>
              <a:buClr>
                <a:srgbClr val="0070C0"/>
              </a:buClr>
            </a:pPr>
            <a:r>
              <a:rPr lang="en-US" sz="1850" b="1" dirty="0"/>
              <a:t>Example 3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850" dirty="0" smtClean="0"/>
              <a:t>Sodium </a:t>
            </a:r>
            <a:r>
              <a:rPr lang="en-US" sz="1850" dirty="0"/>
              <a:t>carbonate.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850" dirty="0" smtClean="0"/>
              <a:t>The </a:t>
            </a:r>
            <a:r>
              <a:rPr lang="en-US" sz="1850" dirty="0"/>
              <a:t>ions are </a:t>
            </a:r>
            <a:r>
              <a:rPr lang="en-US" sz="1850" dirty="0" smtClean="0"/>
              <a:t>Na</a:t>
            </a:r>
            <a:r>
              <a:rPr lang="en-US" sz="1850" baseline="30000" dirty="0" smtClean="0"/>
              <a:t>+</a:t>
            </a:r>
            <a:r>
              <a:rPr lang="en-US" sz="1850" dirty="0" smtClean="0"/>
              <a:t> </a:t>
            </a:r>
            <a:r>
              <a:rPr lang="en-US" sz="1850" dirty="0"/>
              <a:t>and </a:t>
            </a:r>
            <a:r>
              <a:rPr lang="en-US" sz="1850" dirty="0" smtClean="0"/>
              <a:t>CO</a:t>
            </a:r>
            <a:r>
              <a:rPr lang="en-US" sz="1850" baseline="-25000" dirty="0" smtClean="0"/>
              <a:t>3</a:t>
            </a:r>
            <a:r>
              <a:rPr lang="en-US" sz="1850" baseline="30000" dirty="0" smtClean="0"/>
              <a:t>2-</a:t>
            </a:r>
            <a:r>
              <a:rPr lang="en-US" sz="1850" dirty="0" smtClean="0"/>
              <a:t>.</a:t>
            </a:r>
            <a:endParaRPr lang="en-US" sz="1850" dirty="0"/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850" dirty="0" smtClean="0"/>
              <a:t>Two Na</a:t>
            </a:r>
            <a:r>
              <a:rPr lang="en-US" sz="1850" baseline="30000" dirty="0" smtClean="0"/>
              <a:t>+</a:t>
            </a:r>
            <a:r>
              <a:rPr lang="en-US" sz="1850" dirty="0" smtClean="0"/>
              <a:t> </a:t>
            </a:r>
            <a:r>
              <a:rPr lang="en-US" sz="1850" dirty="0"/>
              <a:t>are needed to balance </a:t>
            </a:r>
            <a:r>
              <a:rPr lang="en-US" sz="1850" dirty="0" smtClean="0"/>
              <a:t/>
            </a:r>
            <a:br>
              <a:rPr lang="en-US" sz="1850" dirty="0" smtClean="0"/>
            </a:br>
            <a:r>
              <a:rPr lang="en-US" sz="1850" dirty="0" smtClean="0"/>
              <a:t>the </a:t>
            </a:r>
            <a:r>
              <a:rPr lang="en-US" sz="1850" dirty="0"/>
              <a:t>charge on </a:t>
            </a:r>
            <a:r>
              <a:rPr lang="en-US" sz="1850" dirty="0" smtClean="0"/>
              <a:t>one CO</a:t>
            </a:r>
            <a:r>
              <a:rPr lang="en-US" sz="1850" baseline="-25000" dirty="0" smtClean="0"/>
              <a:t>3</a:t>
            </a:r>
            <a:r>
              <a:rPr lang="en-US" sz="1850" baseline="30000" dirty="0" smtClean="0"/>
              <a:t>2-</a:t>
            </a:r>
            <a:r>
              <a:rPr lang="en-US" sz="1850" dirty="0" smtClean="0"/>
              <a:t>.</a:t>
            </a:r>
            <a:endParaRPr lang="en-US" sz="1850" dirty="0"/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850" dirty="0" smtClean="0"/>
              <a:t>The </a:t>
            </a:r>
            <a:r>
              <a:rPr lang="en-US" sz="1850" dirty="0"/>
              <a:t>formula is Na</a:t>
            </a:r>
            <a:r>
              <a:rPr lang="en-US" sz="1850" baseline="-25000" dirty="0"/>
              <a:t>2</a:t>
            </a:r>
            <a:r>
              <a:rPr lang="en-US" sz="1850" dirty="0"/>
              <a:t>CO</a:t>
            </a:r>
            <a:r>
              <a:rPr lang="en-US" sz="1850" baseline="-25000" dirty="0"/>
              <a:t>3</a:t>
            </a:r>
            <a:r>
              <a:rPr lang="en-US" sz="1850" dirty="0"/>
              <a:t>.</a:t>
            </a:r>
            <a:endParaRPr lang="en-US" sz="185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4.4 – </a:t>
            </a:r>
            <a:r>
              <a:rPr lang="en-US" sz="4000" dirty="0" smtClean="0"/>
              <a:t>More About Ions</a:t>
            </a:r>
            <a:endParaRPr lang="en-GB" sz="4000" b="1" dirty="0" smtClean="0"/>
          </a:p>
        </p:txBody>
      </p:sp>
      <p:sp>
        <p:nvSpPr>
          <p:cNvPr id="3" name="Rectangle 2"/>
          <p:cNvSpPr/>
          <p:nvPr/>
        </p:nvSpPr>
        <p:spPr>
          <a:xfrm>
            <a:off x="4320480" y="4365104"/>
            <a:ext cx="4572000" cy="24314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850" b="1" i="1" dirty="0">
                <a:latin typeface="Arial" panose="020B0604020202020204" pitchFamily="34" charset="0"/>
                <a:cs typeface="Arial" panose="020B0604020202020204" pitchFamily="34" charset="0"/>
              </a:rPr>
              <a:t>Example 4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Calcium </a:t>
            </a:r>
            <a:r>
              <a:rPr lang="en-GB" sz="1850" dirty="0">
                <a:latin typeface="Arial" panose="020B0604020202020204" pitchFamily="34" charset="0"/>
                <a:cs typeface="Arial" panose="020B0604020202020204" pitchFamily="34" charset="0"/>
              </a:rPr>
              <a:t>nitrate.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ions are </a:t>
            </a: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en-US" sz="185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2+</a:t>
            </a: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sz="185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185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Two NO</a:t>
            </a:r>
            <a:r>
              <a:rPr lang="en-GB" sz="185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5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are needed to balance the charge </a:t>
            </a: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GB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one Ca</a:t>
            </a:r>
            <a:r>
              <a:rPr lang="en-GB" sz="185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2+</a:t>
            </a:r>
            <a:r>
              <a:rPr lang="en-GB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8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formula is Ca(NO</a:t>
            </a:r>
            <a:r>
              <a:rPr lang="en-US" sz="185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85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. Note that brackets are </a:t>
            </a:r>
            <a:r>
              <a:rPr lang="en-US" sz="1850" dirty="0" smtClean="0">
                <a:latin typeface="Arial" panose="020B0604020202020204" pitchFamily="34" charset="0"/>
                <a:cs typeface="Arial" panose="020B0604020202020204" pitchFamily="34" charset="0"/>
              </a:rPr>
              <a:t>put round 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the NO</a:t>
            </a:r>
            <a:r>
              <a:rPr lang="en-US" sz="185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, before the </a:t>
            </a:r>
            <a:r>
              <a:rPr lang="en-US" sz="185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850" dirty="0">
                <a:latin typeface="Arial" panose="020B0604020202020204" pitchFamily="34" charset="0"/>
                <a:cs typeface="Arial" panose="020B0604020202020204" pitchFamily="34" charset="0"/>
              </a:rPr>
              <a:t> is put in.</a:t>
            </a:r>
            <a:endParaRPr lang="en-GB" sz="18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8064" y="1412776"/>
            <a:ext cx="3744416" cy="2736304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88424" y="4326195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4754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/>
              <a:t>4.4 – </a:t>
            </a:r>
            <a:r>
              <a:rPr lang="en-US" sz="4000" dirty="0"/>
              <a:t>More About Ions</a:t>
            </a:r>
            <a:endParaRPr lang="en-GB" sz="40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740" dirty="0" smtClean="0"/>
              <a:t>Explain </a:t>
            </a:r>
            <a:r>
              <a:rPr lang="en-US" sz="2740" dirty="0"/>
              <a:t>why a calcium ion has a charge of </a:t>
            </a:r>
            <a:r>
              <a:rPr lang="en-US" sz="2740" dirty="0" smtClean="0"/>
              <a:t>2+.</a:t>
            </a:r>
            <a:endParaRPr lang="en-US" sz="2740" dirty="0"/>
          </a:p>
          <a:p>
            <a:pPr marL="457200" indent="-457200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740" dirty="0" smtClean="0"/>
              <a:t>Why </a:t>
            </a:r>
            <a:r>
              <a:rPr lang="en-US" sz="2740" dirty="0"/>
              <a:t>is the charge on an </a:t>
            </a:r>
            <a:r>
              <a:rPr lang="en-US" sz="2740" dirty="0" err="1"/>
              <a:t>aluminium</a:t>
            </a:r>
            <a:r>
              <a:rPr lang="en-US" sz="2740" dirty="0"/>
              <a:t> ion </a:t>
            </a:r>
            <a:r>
              <a:rPr lang="en-US" sz="2740" dirty="0" smtClean="0"/>
              <a:t>3+?</a:t>
            </a:r>
            <a:endParaRPr lang="en-US" sz="2740" dirty="0"/>
          </a:p>
          <a:p>
            <a:pPr marL="457200" indent="-457200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  <a:tabLst>
                <a:tab pos="4398963" algn="l"/>
              </a:tabLst>
            </a:pPr>
            <a:r>
              <a:rPr lang="en-US" sz="2740" dirty="0" smtClean="0"/>
              <a:t>Write </a:t>
            </a:r>
            <a:r>
              <a:rPr lang="en-US" sz="2740" dirty="0"/>
              <a:t>down the symbols for the ions </a:t>
            </a:r>
            <a:r>
              <a:rPr lang="en-US" sz="2740" dirty="0" smtClean="0"/>
              <a:t>in:</a:t>
            </a:r>
            <a:br>
              <a:rPr lang="en-US" sz="2740" dirty="0" smtClean="0"/>
            </a:br>
            <a:r>
              <a:rPr lang="en-US" sz="2740" b="1" dirty="0" smtClean="0"/>
              <a:t>a</a:t>
            </a:r>
            <a:r>
              <a:rPr lang="en-US" sz="2740" dirty="0" smtClean="0"/>
              <a:t> </a:t>
            </a:r>
            <a:r>
              <a:rPr lang="en-US" sz="2740" dirty="0"/>
              <a:t>potassium chloride </a:t>
            </a:r>
            <a:r>
              <a:rPr lang="en-US" sz="2740" dirty="0" smtClean="0"/>
              <a:t>	</a:t>
            </a:r>
            <a:r>
              <a:rPr lang="en-US" sz="2740" b="1" dirty="0" smtClean="0"/>
              <a:t>b</a:t>
            </a:r>
            <a:r>
              <a:rPr lang="en-US" sz="2740" dirty="0" smtClean="0"/>
              <a:t> </a:t>
            </a:r>
            <a:r>
              <a:rPr lang="en-US" sz="2740" dirty="0"/>
              <a:t>calcium </a:t>
            </a:r>
            <a:r>
              <a:rPr lang="en-US" sz="2740" dirty="0" smtClean="0"/>
              <a:t>sulfide</a:t>
            </a:r>
            <a:br>
              <a:rPr lang="en-US" sz="2740" dirty="0" smtClean="0"/>
            </a:br>
            <a:r>
              <a:rPr lang="en-US" sz="2740" b="1" dirty="0" smtClean="0"/>
              <a:t>c</a:t>
            </a:r>
            <a:r>
              <a:rPr lang="en-US" sz="2740" dirty="0" smtClean="0"/>
              <a:t> </a:t>
            </a:r>
            <a:r>
              <a:rPr lang="en-US" sz="2740" dirty="0"/>
              <a:t>lithium sulfide </a:t>
            </a:r>
            <a:r>
              <a:rPr lang="en-US" sz="2740" dirty="0" smtClean="0"/>
              <a:t>	</a:t>
            </a:r>
            <a:r>
              <a:rPr lang="en-US" sz="2740" b="1" dirty="0" smtClean="0"/>
              <a:t>d</a:t>
            </a:r>
            <a:r>
              <a:rPr lang="en-US" sz="2740" dirty="0" smtClean="0"/>
              <a:t> </a:t>
            </a:r>
            <a:r>
              <a:rPr lang="en-US" sz="2740" dirty="0"/>
              <a:t>magnesium fluoride</a:t>
            </a:r>
          </a:p>
          <a:p>
            <a:pPr marL="457200" indent="-457200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  <a:tabLst>
                <a:tab pos="4398963" algn="l"/>
              </a:tabLst>
            </a:pPr>
            <a:r>
              <a:rPr lang="en-US" sz="2740" dirty="0" smtClean="0"/>
              <a:t>Now </a:t>
            </a:r>
            <a:r>
              <a:rPr lang="en-US" sz="2740" dirty="0"/>
              <a:t>work out the formula for each compound in 3.</a:t>
            </a:r>
          </a:p>
          <a:p>
            <a:pPr marL="457200" indent="-457200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  <a:tabLst>
                <a:tab pos="4398963" algn="l"/>
              </a:tabLst>
            </a:pPr>
            <a:r>
              <a:rPr lang="en-US" sz="2740" dirty="0" smtClean="0"/>
              <a:t>Work </a:t>
            </a:r>
            <a:r>
              <a:rPr lang="en-US" sz="2740" dirty="0"/>
              <a:t>out the formula for each </a:t>
            </a:r>
            <a:r>
              <a:rPr lang="en-US" sz="2740" dirty="0" smtClean="0"/>
              <a:t>compound:</a:t>
            </a:r>
            <a:br>
              <a:rPr lang="en-US" sz="2740" dirty="0" smtClean="0"/>
            </a:br>
            <a:r>
              <a:rPr lang="en-US" sz="2740" b="1" dirty="0" smtClean="0"/>
              <a:t>a</a:t>
            </a:r>
            <a:r>
              <a:rPr lang="en-US" sz="2740" dirty="0" smtClean="0"/>
              <a:t> </a:t>
            </a:r>
            <a:r>
              <a:rPr lang="en-US" sz="2740" dirty="0"/>
              <a:t>copper(II) chloride </a:t>
            </a:r>
            <a:r>
              <a:rPr lang="en-US" sz="2740" dirty="0" smtClean="0"/>
              <a:t>	</a:t>
            </a:r>
            <a:r>
              <a:rPr lang="en-US" sz="2740" b="1" dirty="0" smtClean="0"/>
              <a:t>b</a:t>
            </a:r>
            <a:r>
              <a:rPr lang="en-US" sz="2740" dirty="0" smtClean="0"/>
              <a:t> </a:t>
            </a:r>
            <a:r>
              <a:rPr lang="en-US" sz="2740" dirty="0"/>
              <a:t>iron(III) oxide</a:t>
            </a:r>
          </a:p>
          <a:p>
            <a:pPr marL="457200" indent="-457200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740" dirty="0" smtClean="0"/>
              <a:t>Write </a:t>
            </a:r>
            <a:r>
              <a:rPr lang="en-US" sz="2740" dirty="0"/>
              <a:t>a name for each </a:t>
            </a:r>
            <a:r>
              <a:rPr lang="en-US" sz="2740" dirty="0" smtClean="0"/>
              <a:t>compound: </a:t>
            </a:r>
            <a:br>
              <a:rPr lang="en-US" sz="2740" dirty="0" smtClean="0"/>
            </a:br>
            <a:r>
              <a:rPr lang="en-US" sz="2740" dirty="0" err="1" smtClean="0"/>
              <a:t>CuCl</a:t>
            </a:r>
            <a:r>
              <a:rPr lang="en-US" sz="2740" dirty="0"/>
              <a:t>, </a:t>
            </a:r>
            <a:r>
              <a:rPr lang="en-US" sz="2740" dirty="0" smtClean="0"/>
              <a:t>	</a:t>
            </a:r>
            <a:r>
              <a:rPr lang="en-US" sz="2740" dirty="0" err="1" smtClean="0"/>
              <a:t>FeS</a:t>
            </a:r>
            <a:r>
              <a:rPr lang="en-US" sz="2740" dirty="0"/>
              <a:t>, </a:t>
            </a:r>
            <a:r>
              <a:rPr lang="en-US" sz="2740" dirty="0" smtClean="0"/>
              <a:t>	 Mg(NO</a:t>
            </a:r>
            <a:r>
              <a:rPr lang="en-US" sz="2740" baseline="-25000" dirty="0" smtClean="0"/>
              <a:t>3</a:t>
            </a:r>
            <a:r>
              <a:rPr lang="en-US" sz="2740" dirty="0" smtClean="0"/>
              <a:t>)</a:t>
            </a:r>
            <a:r>
              <a:rPr lang="en-US" sz="2740" baseline="-25000" dirty="0" smtClean="0"/>
              <a:t>2</a:t>
            </a:r>
            <a:r>
              <a:rPr lang="en-US" sz="2740" dirty="0"/>
              <a:t>, </a:t>
            </a:r>
            <a:r>
              <a:rPr lang="en-US" sz="2740" dirty="0" smtClean="0"/>
              <a:t>	NH4NO3</a:t>
            </a:r>
            <a:r>
              <a:rPr lang="en-US" sz="2740" dirty="0"/>
              <a:t>, </a:t>
            </a:r>
            <a:r>
              <a:rPr lang="en-US" sz="2740" dirty="0" smtClean="0"/>
              <a:t>	Ca(HCO</a:t>
            </a:r>
            <a:r>
              <a:rPr lang="en-US" sz="2740" baseline="-25000" dirty="0" smtClean="0"/>
              <a:t>3</a:t>
            </a:r>
            <a:r>
              <a:rPr lang="en-US" sz="2740" dirty="0" smtClean="0"/>
              <a:t>)</a:t>
            </a:r>
            <a:r>
              <a:rPr lang="en-US" sz="2740" baseline="-25000" dirty="0" smtClean="0"/>
              <a:t>2</a:t>
            </a:r>
            <a:endParaRPr lang="en-US" sz="2740" baseline="-25000" dirty="0"/>
          </a:p>
          <a:p>
            <a:pPr marL="457200" indent="-457200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740" dirty="0" smtClean="0"/>
              <a:t>Work </a:t>
            </a:r>
            <a:r>
              <a:rPr lang="en-US" sz="2740" dirty="0"/>
              <a:t>out the formula for: </a:t>
            </a:r>
            <a:r>
              <a:rPr lang="en-US" sz="2740" dirty="0" smtClean="0"/>
              <a:t>	</a:t>
            </a:r>
            <a:r>
              <a:rPr lang="en-US" sz="2740" b="1" dirty="0" smtClean="0"/>
              <a:t>a</a:t>
            </a:r>
            <a:r>
              <a:rPr lang="en-US" sz="2740" dirty="0" smtClean="0"/>
              <a:t> </a:t>
            </a:r>
            <a:r>
              <a:rPr lang="en-US" sz="2740" dirty="0"/>
              <a:t>sodium </a:t>
            </a:r>
            <a:r>
              <a:rPr lang="en-US" sz="2740" dirty="0" smtClean="0"/>
              <a:t>sulfate</a:t>
            </a:r>
            <a:br>
              <a:rPr lang="en-US" sz="2740" dirty="0" smtClean="0"/>
            </a:br>
            <a:r>
              <a:rPr lang="en-US" sz="2740" b="1" dirty="0" smtClean="0"/>
              <a:t>b</a:t>
            </a:r>
            <a:r>
              <a:rPr lang="en-US" sz="2740" dirty="0" smtClean="0"/>
              <a:t> potassium hydroxide 	</a:t>
            </a:r>
            <a:r>
              <a:rPr lang="en-US" sz="2740" b="1" dirty="0" smtClean="0"/>
              <a:t>c</a:t>
            </a:r>
            <a:r>
              <a:rPr lang="en-US" sz="2740" dirty="0" smtClean="0"/>
              <a:t> silver nitrate</a:t>
            </a:r>
            <a:endParaRPr lang="en-US" sz="2740" dirty="0"/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57150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2512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b="1" dirty="0">
                <a:solidFill>
                  <a:srgbClr val="C00000"/>
                </a:solidFill>
              </a:rPr>
              <a:t>Why atoms bond: a reminder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50" dirty="0"/>
              <a:t>As you saw in Unit 4.3, atoms </a:t>
            </a:r>
            <a:r>
              <a:rPr lang="en-US" sz="2050" dirty="0" smtClean="0"/>
              <a:t>bond </a:t>
            </a:r>
            <a:br>
              <a:rPr lang="en-US" sz="2050" dirty="0" smtClean="0"/>
            </a:br>
            <a:r>
              <a:rPr lang="en-US" sz="2050" dirty="0" smtClean="0"/>
              <a:t>in </a:t>
            </a:r>
            <a:r>
              <a:rPr lang="en-US" sz="2050" dirty="0"/>
              <a:t>order to gain a stable </a:t>
            </a:r>
            <a:r>
              <a:rPr lang="en-US" sz="2050" dirty="0" smtClean="0"/>
              <a:t>outer </a:t>
            </a:r>
            <a:r>
              <a:rPr lang="en-US" sz="2050" dirty="0"/>
              <a:t>shell </a:t>
            </a:r>
            <a:r>
              <a:rPr lang="en-US" sz="2050" dirty="0" smtClean="0"/>
              <a:t/>
            </a:r>
            <a:br>
              <a:rPr lang="en-US" sz="2050" dirty="0" smtClean="0"/>
            </a:br>
            <a:r>
              <a:rPr lang="en-US" sz="2050" dirty="0" smtClean="0"/>
              <a:t>of electrons</a:t>
            </a:r>
            <a:r>
              <a:rPr lang="en-US" sz="2050" dirty="0"/>
              <a:t>, like the </a:t>
            </a:r>
            <a:r>
              <a:rPr lang="en-US" sz="2050" dirty="0" smtClean="0"/>
              <a:t>noble </a:t>
            </a:r>
            <a:r>
              <a:rPr lang="en-US" sz="2050" dirty="0"/>
              <a:t>gas </a:t>
            </a:r>
            <a:r>
              <a:rPr lang="en-US" sz="2050" dirty="0" smtClean="0"/>
              <a:t>atoms</a:t>
            </a:r>
            <a:r>
              <a:rPr lang="en-US" sz="2050" dirty="0"/>
              <a:t>. </a:t>
            </a:r>
            <a:r>
              <a:rPr lang="en-US" sz="2050" dirty="0" smtClean="0"/>
              <a:t/>
            </a:r>
            <a:br>
              <a:rPr lang="en-US" sz="2050" dirty="0" smtClean="0"/>
            </a:br>
            <a:r>
              <a:rPr lang="en-US" sz="2050" dirty="0" smtClean="0"/>
              <a:t>So </a:t>
            </a:r>
            <a:r>
              <a:rPr lang="en-US" sz="2050" dirty="0"/>
              <a:t>when </a:t>
            </a:r>
            <a:r>
              <a:rPr lang="en-US" sz="2050" dirty="0" smtClean="0"/>
              <a:t>sodium </a:t>
            </a:r>
            <a:r>
              <a:rPr lang="en-US" sz="2050" dirty="0"/>
              <a:t>and </a:t>
            </a:r>
            <a:r>
              <a:rPr lang="en-US" sz="2050" dirty="0" smtClean="0"/>
              <a:t>chlorine react </a:t>
            </a:r>
            <a:br>
              <a:rPr lang="en-US" sz="2050" dirty="0" smtClean="0"/>
            </a:br>
            <a:r>
              <a:rPr lang="en-US" sz="2050" dirty="0" smtClean="0"/>
              <a:t>together</a:t>
            </a:r>
            <a:r>
              <a:rPr lang="en-US" sz="2050" dirty="0"/>
              <a:t>, each </a:t>
            </a:r>
            <a:r>
              <a:rPr lang="en-US" sz="2050" dirty="0" smtClean="0"/>
              <a:t>sodium </a:t>
            </a:r>
            <a:r>
              <a:rPr lang="en-US" sz="2050" dirty="0"/>
              <a:t>atom </a:t>
            </a:r>
            <a:r>
              <a:rPr lang="en-US" sz="2050" dirty="0" smtClean="0"/>
              <a:t>gives </a:t>
            </a:r>
            <a:br>
              <a:rPr lang="en-US" sz="2050" dirty="0" smtClean="0"/>
            </a:br>
            <a:r>
              <a:rPr lang="en-US" sz="2050" dirty="0" smtClean="0"/>
              <a:t>up an </a:t>
            </a:r>
            <a:r>
              <a:rPr lang="en-US" sz="2050" dirty="0"/>
              <a:t>electron </a:t>
            </a:r>
            <a:r>
              <a:rPr lang="en-US" sz="2050" dirty="0" smtClean="0"/>
              <a:t>to </a:t>
            </a:r>
            <a:r>
              <a:rPr lang="en-US" sz="2050" dirty="0"/>
              <a:t>a chlorine </a:t>
            </a:r>
            <a:r>
              <a:rPr lang="en-US" sz="2050" dirty="0" smtClean="0"/>
              <a:t>atom</a:t>
            </a:r>
            <a:r>
              <a:rPr lang="en-US" sz="205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50" dirty="0"/>
              <a:t>But that is not the only way. Atoms </a:t>
            </a:r>
            <a:r>
              <a:rPr lang="en-US" sz="2050" dirty="0" smtClean="0"/>
              <a:t/>
            </a:r>
            <a:br>
              <a:rPr lang="en-US" sz="2050" dirty="0" smtClean="0"/>
            </a:br>
            <a:r>
              <a:rPr lang="en-US" sz="2050" dirty="0" smtClean="0"/>
              <a:t>can </a:t>
            </a:r>
            <a:r>
              <a:rPr lang="en-US" sz="2050" dirty="0"/>
              <a:t>also gain stable outer shells </a:t>
            </a:r>
            <a:r>
              <a:rPr lang="en-US" sz="2050" dirty="0" smtClean="0"/>
              <a:t>by </a:t>
            </a:r>
            <a:br>
              <a:rPr lang="en-US" sz="2050" dirty="0" smtClean="0"/>
            </a:br>
            <a:r>
              <a:rPr lang="en-US" sz="2050" dirty="0" smtClean="0"/>
              <a:t>sharing </a:t>
            </a:r>
            <a:r>
              <a:rPr lang="en-US" sz="2050" dirty="0"/>
              <a:t>electrons with each other.</a:t>
            </a:r>
          </a:p>
          <a:p>
            <a:pPr>
              <a:buClr>
                <a:srgbClr val="0070C0"/>
              </a:buClr>
            </a:pPr>
            <a:r>
              <a:rPr lang="en-US" sz="2050" b="1" dirty="0">
                <a:solidFill>
                  <a:srgbClr val="C00000"/>
                </a:solidFill>
              </a:rPr>
              <a:t>Sharing electrons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50" dirty="0"/>
              <a:t>When two non-metal atoms react together, both need to gain electrons </a:t>
            </a:r>
            <a:r>
              <a:rPr lang="en-US" sz="2050" dirty="0" smtClean="0"/>
              <a:t>to achieve </a:t>
            </a:r>
            <a:r>
              <a:rPr lang="en-US" sz="2050" dirty="0"/>
              <a:t>stable outer shells. They manage this by sharing electrons.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50" dirty="0"/>
              <a:t>We will look at </a:t>
            </a:r>
            <a:r>
              <a:rPr lang="en-US" sz="2050" b="1" dirty="0"/>
              <a:t>non-metal elements </a:t>
            </a:r>
            <a:r>
              <a:rPr lang="en-US" sz="2050" dirty="0"/>
              <a:t>in this unit, and at </a:t>
            </a:r>
            <a:r>
              <a:rPr lang="en-US" sz="2050" b="1" dirty="0" smtClean="0"/>
              <a:t>non-metal compounds</a:t>
            </a:r>
            <a:r>
              <a:rPr lang="en-US" sz="2050" dirty="0" smtClean="0"/>
              <a:t> </a:t>
            </a:r>
            <a:r>
              <a:rPr lang="en-US" sz="2050" dirty="0"/>
              <a:t>in the next unit. Atoms can share only their outer (</a:t>
            </a:r>
            <a:r>
              <a:rPr lang="en-US" sz="2050" dirty="0" smtClean="0"/>
              <a:t>valence) electrons</a:t>
            </a:r>
            <a:r>
              <a:rPr lang="en-US" sz="2050" dirty="0"/>
              <a:t>, so the diagrams will show only these.</a:t>
            </a:r>
            <a:endParaRPr lang="en-US" sz="205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</a:t>
            </a:r>
            <a:r>
              <a:rPr lang="en-US" sz="4000" dirty="0" smtClean="0"/>
              <a:t>The Covalent Bond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2269" y="1124744"/>
            <a:ext cx="3820211" cy="15121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32040" y="2682786"/>
            <a:ext cx="3888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Atoms of non-metals do not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give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up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electrons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gain a full shell, because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they would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to lose so many. It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would take too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much energy to overcome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pull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the positive nucleus.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88424" y="4110171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3795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408712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Hydrogen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A hydrogen atom has only one shell, with one electron. The shell can hold two </a:t>
            </a:r>
            <a:r>
              <a:rPr lang="en-US" sz="2000" dirty="0"/>
              <a:t>electrons. When two hydrogen atoms get close enough, their </a:t>
            </a:r>
            <a:r>
              <a:rPr lang="en-US" sz="2000" dirty="0" smtClean="0"/>
              <a:t>shells overlap </a:t>
            </a:r>
            <a:r>
              <a:rPr lang="en-US" sz="2000" dirty="0"/>
              <a:t>and then they can share electrons. Like this</a:t>
            </a:r>
            <a:r>
              <a:rPr lang="en-US" sz="2000" dirty="0" smtClean="0"/>
              <a:t>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</a:t>
            </a:r>
            <a:r>
              <a:rPr lang="en-US" sz="4000" dirty="0" smtClean="0"/>
              <a:t>The Covalent Bond</a:t>
            </a:r>
            <a:endParaRPr lang="en-GB" sz="4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6588224" y="2909843"/>
            <a:ext cx="23042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model of the hydrogen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molecule.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molecule can also be shown 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H–H.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line represents a single bond.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6" t="6797" r="12658" b="5172"/>
          <a:stretch/>
        </p:blipFill>
        <p:spPr>
          <a:xfrm>
            <a:off x="6588224" y="1124744"/>
            <a:ext cx="2304256" cy="17281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586" y="3030152"/>
            <a:ext cx="6252622" cy="18390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1586" y="4869160"/>
            <a:ext cx="870089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dirty="0"/>
              <a:t>So each has gained a full shell of two electrons, like helium atoms.</a:t>
            </a:r>
          </a:p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bond between the atoms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Each hydrogen atom has a positive nucleus. Both nuclei attract the </a:t>
            </a:r>
            <a:r>
              <a:rPr lang="en-US" sz="2000" dirty="0" smtClean="0"/>
              <a:t>shared electrons </a:t>
            </a:r>
            <a:r>
              <a:rPr lang="en-US" sz="2000" dirty="0"/>
              <a:t>– and this strong force of attraction holds the two atoms </a:t>
            </a:r>
            <a:r>
              <a:rPr lang="en-US" sz="2000" dirty="0" smtClean="0"/>
              <a:t>together. This </a:t>
            </a:r>
            <a:r>
              <a:rPr lang="en-US" sz="2000" dirty="0"/>
              <a:t>force of attraction is called a </a:t>
            </a:r>
            <a:r>
              <a:rPr lang="en-US" sz="2000" b="1" dirty="0">
                <a:solidFill>
                  <a:srgbClr val="FF0000"/>
                </a:solidFill>
              </a:rPr>
              <a:t>covalent bond</a:t>
            </a:r>
            <a:r>
              <a:rPr lang="en-US" sz="20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A single covalent bond is formed when atoms share two electrons.</a:t>
            </a: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388424" y="4542219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52735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408712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30" b="1" dirty="0" smtClean="0">
                <a:solidFill>
                  <a:srgbClr val="C00000"/>
                </a:solidFill>
              </a:rPr>
              <a:t>Molecules</a:t>
            </a:r>
            <a:endParaRPr lang="en-US" sz="213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30" dirty="0"/>
              <a:t>The two bonded hydrogen atoms above form a </a:t>
            </a:r>
            <a:r>
              <a:rPr lang="en-US" sz="2130" b="1" dirty="0"/>
              <a:t>molecule</a:t>
            </a:r>
            <a:r>
              <a:rPr lang="en-US" sz="213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30" b="1" dirty="0"/>
              <a:t>A molecule is a group of atoms held together by covalent bonds.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30" dirty="0"/>
              <a:t>Since it is made up of molecules, hydrogen is a molecular </a:t>
            </a:r>
            <a:r>
              <a:rPr lang="en-US" sz="2130" dirty="0" smtClean="0"/>
              <a:t>element. Its </a:t>
            </a:r>
            <a:r>
              <a:rPr lang="en-US" sz="2130" dirty="0"/>
              <a:t>formula is H</a:t>
            </a:r>
            <a:r>
              <a:rPr lang="en-US" sz="2130" baseline="-25000" dirty="0"/>
              <a:t>2</a:t>
            </a:r>
            <a:r>
              <a:rPr lang="en-US" sz="2130" dirty="0"/>
              <a:t>. The </a:t>
            </a:r>
            <a:r>
              <a:rPr lang="en-US" sz="2130" baseline="-25000" dirty="0"/>
              <a:t>2</a:t>
            </a:r>
            <a:r>
              <a:rPr lang="en-US" sz="2130" dirty="0"/>
              <a:t> tells you there are 2 hydrogen atoms in </a:t>
            </a:r>
            <a:r>
              <a:rPr lang="en-US" sz="2130" dirty="0" smtClean="0"/>
              <a:t>each molecule</a:t>
            </a:r>
            <a:r>
              <a:rPr lang="en-US" sz="213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30" dirty="0"/>
              <a:t>Many other non-metals are also molecular. For example:</a:t>
            </a:r>
          </a:p>
          <a:p>
            <a:pPr>
              <a:buClr>
                <a:srgbClr val="0070C0"/>
              </a:buClr>
              <a:tabLst>
                <a:tab pos="620713" algn="l"/>
                <a:tab pos="2328863" algn="l"/>
                <a:tab pos="3863975" algn="l"/>
              </a:tabLst>
            </a:pPr>
            <a:r>
              <a:rPr lang="en-US" sz="2130" dirty="0" smtClean="0"/>
              <a:t>	iodine</a:t>
            </a:r>
            <a:r>
              <a:rPr lang="en-US" sz="2130" dirty="0"/>
              <a:t>, I</a:t>
            </a:r>
            <a:r>
              <a:rPr lang="en-US" sz="2130" baseline="-25000" dirty="0"/>
              <a:t>2</a:t>
            </a:r>
            <a:r>
              <a:rPr lang="en-US" sz="2130" dirty="0"/>
              <a:t> </a:t>
            </a:r>
            <a:r>
              <a:rPr lang="en-US" sz="2130" dirty="0" smtClean="0"/>
              <a:t>	oxygen</a:t>
            </a:r>
            <a:r>
              <a:rPr lang="en-US" sz="2130" dirty="0"/>
              <a:t>, O</a:t>
            </a:r>
            <a:r>
              <a:rPr lang="en-US" sz="2130" baseline="-25000" dirty="0"/>
              <a:t>2</a:t>
            </a:r>
            <a:r>
              <a:rPr lang="en-US" sz="2130" dirty="0"/>
              <a:t> </a:t>
            </a:r>
            <a:r>
              <a:rPr lang="en-US" sz="2130" dirty="0" smtClean="0"/>
              <a:t>	nitrogen</a:t>
            </a:r>
            <a:r>
              <a:rPr lang="en-US" sz="2130" dirty="0"/>
              <a:t>, </a:t>
            </a:r>
            <a:r>
              <a:rPr lang="en-US" sz="2130" dirty="0" smtClean="0"/>
              <a:t>N</a:t>
            </a:r>
            <a:r>
              <a:rPr lang="en-US" sz="2130" baseline="-25000" dirty="0" smtClean="0"/>
              <a:t>2</a:t>
            </a:r>
            <a:br>
              <a:rPr lang="en-US" sz="2130" baseline="-25000" dirty="0" smtClean="0"/>
            </a:br>
            <a:r>
              <a:rPr lang="en-US" sz="2130" baseline="-25000" dirty="0" smtClean="0"/>
              <a:t>	</a:t>
            </a:r>
            <a:r>
              <a:rPr lang="en-US" sz="2130" dirty="0" smtClean="0"/>
              <a:t>chlorine</a:t>
            </a:r>
            <a:r>
              <a:rPr lang="en-US" sz="2130" dirty="0"/>
              <a:t>, Cl</a:t>
            </a:r>
            <a:r>
              <a:rPr lang="en-US" sz="2130" baseline="-25000" dirty="0"/>
              <a:t>2</a:t>
            </a:r>
            <a:r>
              <a:rPr lang="en-US" sz="2130" dirty="0"/>
              <a:t> </a:t>
            </a:r>
            <a:r>
              <a:rPr lang="en-US" sz="2130" dirty="0" smtClean="0"/>
              <a:t>	sulfur</a:t>
            </a:r>
            <a:r>
              <a:rPr lang="en-US" sz="2130" dirty="0"/>
              <a:t>, S</a:t>
            </a:r>
            <a:r>
              <a:rPr lang="en-US" sz="2130" baseline="-25000" dirty="0"/>
              <a:t>8</a:t>
            </a:r>
            <a:r>
              <a:rPr lang="en-US" sz="2130" dirty="0"/>
              <a:t> </a:t>
            </a:r>
            <a:r>
              <a:rPr lang="en-US" sz="2130" dirty="0" smtClean="0"/>
              <a:t>	phosphorus</a:t>
            </a:r>
            <a:r>
              <a:rPr lang="en-US" sz="2130" dirty="0"/>
              <a:t>, P</a:t>
            </a:r>
            <a:r>
              <a:rPr lang="en-US" sz="2130" baseline="-25000" dirty="0"/>
              <a:t>4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30" dirty="0"/>
              <a:t>Elements made up of molecules containing two atoms are called </a:t>
            </a:r>
            <a:r>
              <a:rPr lang="en-US" sz="2130" dirty="0" smtClean="0"/>
              <a:t>diatomic. So </a:t>
            </a:r>
            <a:r>
              <a:rPr lang="en-US" sz="2130" dirty="0"/>
              <a:t>iodine and oxygen are diatomic. Can you give two other examples?</a:t>
            </a:r>
            <a:endParaRPr lang="en-US" sz="213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</a:t>
            </a:r>
            <a:r>
              <a:rPr lang="en-US" sz="4000" dirty="0" smtClean="0"/>
              <a:t>The Covalent Bond</a:t>
            </a:r>
            <a:endParaRPr lang="en-GB" sz="4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6588224" y="2909843"/>
            <a:ext cx="23042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model of the hydrogen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molecule.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molecule can also be shown 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H–H.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line represents a single bond.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6" t="6797" r="12658" b="5172"/>
          <a:stretch/>
        </p:blipFill>
        <p:spPr>
          <a:xfrm>
            <a:off x="6588224" y="1124744"/>
            <a:ext cx="2304256" cy="1728192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88424" y="4398203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0047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71296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>
                <a:solidFill>
                  <a:srgbClr val="C00000"/>
                </a:solidFill>
              </a:rPr>
              <a:t>Chlorine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A chlorine atom needs a share in one more electron, to obtain a stable </a:t>
            </a:r>
            <a:r>
              <a:rPr lang="en-US" sz="2200" dirty="0" smtClean="0"/>
              <a:t>outer shell </a:t>
            </a:r>
            <a:r>
              <a:rPr lang="en-US" sz="2200" dirty="0"/>
              <a:t>of eight electrons. So two chlorine atoms bond covalently like this</a:t>
            </a:r>
            <a:r>
              <a:rPr lang="en-US" sz="22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4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Since only one pair of electrons is shared,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the </a:t>
            </a:r>
            <a:r>
              <a:rPr lang="en-US" sz="2200" dirty="0"/>
              <a:t>bond between the atoms </a:t>
            </a:r>
            <a:r>
              <a:rPr lang="en-US" sz="2200" dirty="0" smtClean="0"/>
              <a:t>is called </a:t>
            </a:r>
            <a:r>
              <a:rPr lang="en-US" sz="2200" dirty="0"/>
              <a:t>a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b="1" dirty="0" smtClean="0"/>
              <a:t>single</a:t>
            </a:r>
            <a:r>
              <a:rPr lang="en-US" sz="2200" dirty="0" smtClean="0"/>
              <a:t> </a:t>
            </a:r>
            <a:r>
              <a:rPr lang="en-US" sz="2200" b="1" dirty="0"/>
              <a:t>covalent</a:t>
            </a:r>
            <a:r>
              <a:rPr lang="en-US" sz="2200" dirty="0"/>
              <a:t> </a:t>
            </a:r>
            <a:r>
              <a:rPr lang="en-US" sz="2200" b="1" dirty="0"/>
              <a:t>bond</a:t>
            </a:r>
            <a:r>
              <a:rPr lang="en-US" sz="2200" dirty="0"/>
              <a:t>, or just </a:t>
            </a:r>
            <a:r>
              <a:rPr lang="en-US" sz="2200" b="1" dirty="0"/>
              <a:t>a single bond</a:t>
            </a:r>
            <a:r>
              <a:rPr lang="en-US" sz="2200" dirty="0"/>
              <a:t>.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You </a:t>
            </a:r>
            <a:r>
              <a:rPr lang="en-US" sz="2200" dirty="0"/>
              <a:t>can show it in </a:t>
            </a:r>
            <a:r>
              <a:rPr lang="en-US" sz="2200" dirty="0" smtClean="0"/>
              <a:t>a short </a:t>
            </a:r>
            <a:r>
              <a:rPr lang="en-US" sz="2200" dirty="0"/>
              <a:t>way by a single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line</a:t>
            </a:r>
            <a:r>
              <a:rPr lang="en-US" sz="2200" dirty="0"/>
              <a:t>, like this: Cl</a:t>
            </a:r>
            <a:r>
              <a:rPr lang="en-US" sz="2200" baseline="-25000" dirty="0"/>
              <a:t>2</a:t>
            </a:r>
            <a:r>
              <a:rPr lang="en-US" sz="2200" dirty="0"/>
              <a:t>Cl</a:t>
            </a:r>
            <a:r>
              <a:rPr lang="en-US" sz="22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</a:t>
            </a:r>
            <a:r>
              <a:rPr lang="en-US" sz="4000" dirty="0" smtClean="0"/>
              <a:t>The Covalent Bond</a:t>
            </a:r>
            <a:endParaRPr lang="en-GB" sz="4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5220072" y="6330806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model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chlorine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molecule.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t="4733" r="6130"/>
          <a:stretch/>
        </p:blipFill>
        <p:spPr>
          <a:xfrm>
            <a:off x="6588224" y="4682313"/>
            <a:ext cx="2304256" cy="16164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564904"/>
            <a:ext cx="8640960" cy="2033170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88424" y="908720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4075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Oxygen</a:t>
            </a:r>
            <a:endParaRPr lang="en-US" sz="200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An oxygen atom has six outer electrons, so needs a share in two more. </a:t>
            </a:r>
            <a:r>
              <a:rPr lang="en-US" sz="2000" dirty="0" smtClean="0"/>
              <a:t>So two </a:t>
            </a:r>
            <a:r>
              <a:rPr lang="en-US" sz="2000" dirty="0"/>
              <a:t>oxygen atoms share two electrons each, giving molecules with </a:t>
            </a:r>
            <a:r>
              <a:rPr lang="en-US" sz="2000" dirty="0" smtClean="0"/>
              <a:t>the formula </a:t>
            </a:r>
            <a:r>
              <a:rPr lang="en-US" sz="2000" dirty="0"/>
              <a:t>O</a:t>
            </a:r>
            <a:r>
              <a:rPr lang="en-US" sz="2000" baseline="-25000" dirty="0"/>
              <a:t>2</a:t>
            </a:r>
            <a:r>
              <a:rPr lang="en-US" sz="2000" dirty="0"/>
              <a:t>. Each atom now has a stable outer shell of eight electrons</a:t>
            </a:r>
            <a:r>
              <a:rPr lang="en-US" sz="20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Since the oxygen atoms share two pairs of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electrons</a:t>
            </a:r>
            <a:r>
              <a:rPr lang="en-US" sz="2000" dirty="0"/>
              <a:t>, the bond </a:t>
            </a:r>
            <a:r>
              <a:rPr lang="en-US" sz="2000" dirty="0" smtClean="0"/>
              <a:t>between them </a:t>
            </a:r>
            <a:r>
              <a:rPr lang="en-US" sz="2000" dirty="0"/>
              <a:t>is called a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>double </a:t>
            </a:r>
            <a:r>
              <a:rPr lang="en-US" sz="2000" b="1" dirty="0"/>
              <a:t>bond</a:t>
            </a:r>
            <a:r>
              <a:rPr lang="en-US" sz="2000" dirty="0"/>
              <a:t>. You can show it like this: </a:t>
            </a:r>
            <a:r>
              <a:rPr lang="en-US" sz="2000" dirty="0" smtClean="0"/>
              <a:t>O</a:t>
            </a:r>
            <a:r>
              <a:rPr lang="en-US" sz="2000" spc="-150" dirty="0" smtClean="0"/>
              <a:t>==</a:t>
            </a:r>
            <a:r>
              <a:rPr lang="en-US" sz="2000" dirty="0" smtClean="0"/>
              <a:t>O</a:t>
            </a:r>
            <a:r>
              <a:rPr lang="en-US" sz="2000" dirty="0"/>
              <a:t>.</a:t>
            </a:r>
            <a:endParaRPr lang="en-US" sz="20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</a:t>
            </a:r>
            <a:r>
              <a:rPr lang="en-US" sz="4000" dirty="0" smtClean="0"/>
              <a:t>The </a:t>
            </a:r>
            <a:r>
              <a:rPr lang="en-US" sz="4000" dirty="0" err="1" smtClean="0"/>
              <a:t>Covalen</a:t>
            </a:r>
            <a:r>
              <a:rPr lang="en-US" sz="4000" dirty="0" smtClean="0"/>
              <a:t> </a:t>
            </a:r>
            <a:r>
              <a:rPr lang="en-US" sz="4000" dirty="0" err="1" smtClean="0"/>
              <a:t>Bond</a:t>
            </a:r>
            <a:r>
              <a:rPr lang="en-US" sz="4000" dirty="0" err="1"/>
              <a:t>t</a:t>
            </a:r>
            <a:endParaRPr lang="en-GB" sz="4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3923928" y="6023029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r">
              <a:buClr>
                <a:srgbClr val="C00000"/>
              </a:buClr>
              <a:buFontTx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model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oxygen molecule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1" t="2498" r="9236"/>
          <a:stretch/>
        </p:blipFill>
        <p:spPr>
          <a:xfrm>
            <a:off x="6300192" y="4808164"/>
            <a:ext cx="2592288" cy="18611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7704" y="2573678"/>
            <a:ext cx="6984776" cy="1919101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88424" y="908720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705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Nitrogen</a:t>
            </a:r>
            <a:endParaRPr lang="en-US" sz="200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 nitrogen atom has five outer electrons, so needs a share in three </a:t>
            </a:r>
            <a:r>
              <a:rPr lang="en-US" sz="2000" dirty="0" smtClean="0"/>
              <a:t>more. So </a:t>
            </a:r>
            <a:r>
              <a:rPr lang="en-US" sz="2000" dirty="0"/>
              <a:t>two nitrogen atoms share three electrons each, giving molecules </a:t>
            </a:r>
            <a:r>
              <a:rPr lang="en-US" sz="2000" dirty="0" smtClean="0"/>
              <a:t>with the </a:t>
            </a:r>
            <a:r>
              <a:rPr lang="en-US" sz="2000" dirty="0"/>
              <a:t>formula N</a:t>
            </a:r>
            <a:r>
              <a:rPr lang="en-US" sz="2000" baseline="-25000" dirty="0"/>
              <a:t>2</a:t>
            </a:r>
            <a:r>
              <a:rPr lang="en-US" sz="2000" dirty="0"/>
              <a:t>. Each atom now has a stable outer shell of eight electrons</a:t>
            </a:r>
            <a:r>
              <a:rPr lang="en-US" sz="2000" dirty="0" smtClean="0"/>
              <a:t>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Since the nitrogen atoms share three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pairs </a:t>
            </a:r>
            <a:r>
              <a:rPr lang="en-US" sz="2000" dirty="0"/>
              <a:t>of electrons, the bond </a:t>
            </a:r>
            <a:r>
              <a:rPr lang="en-US" sz="2000" dirty="0" smtClean="0"/>
              <a:t>between them </a:t>
            </a:r>
            <a:br>
              <a:rPr lang="en-US" sz="2000" dirty="0" smtClean="0"/>
            </a:br>
            <a:r>
              <a:rPr lang="en-US" sz="2000" dirty="0" smtClean="0"/>
              <a:t>is </a:t>
            </a:r>
            <a:r>
              <a:rPr lang="en-US" sz="2000" dirty="0"/>
              <a:t>called a </a:t>
            </a:r>
            <a:r>
              <a:rPr lang="en-US" sz="2000" b="1" dirty="0"/>
              <a:t>triple bond</a:t>
            </a:r>
            <a:r>
              <a:rPr lang="en-US" sz="2000" dirty="0"/>
              <a:t>. You can show it like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this</a:t>
            </a:r>
            <a:r>
              <a:rPr lang="en-US" sz="2000" dirty="0"/>
              <a:t>: </a:t>
            </a:r>
            <a:r>
              <a:rPr lang="en-US" sz="2000" dirty="0" smtClean="0"/>
              <a:t>N        </a:t>
            </a:r>
            <a:r>
              <a:rPr lang="en-US" sz="2000" dirty="0" err="1" smtClean="0"/>
              <a:t>N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</a:t>
            </a:r>
            <a:r>
              <a:rPr lang="en-US" sz="4000" dirty="0" smtClean="0"/>
              <a:t>The Covalent Bond</a:t>
            </a:r>
            <a:endParaRPr lang="en-GB" sz="40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3707904" y="6023029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r">
              <a:buClr>
                <a:srgbClr val="C00000"/>
              </a:buClr>
              <a:buFontTx/>
              <a:buChar char="▲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model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nitrogen molecule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2" t="9894" r="6130" b="12979"/>
          <a:stretch/>
        </p:blipFill>
        <p:spPr>
          <a:xfrm>
            <a:off x="6070639" y="4869159"/>
            <a:ext cx="2808312" cy="18002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0487" y="2767339"/>
            <a:ext cx="7171993" cy="2029811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475656" y="5817901"/>
            <a:ext cx="360040" cy="171400"/>
            <a:chOff x="3203848" y="6858000"/>
            <a:chExt cx="792088" cy="3048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3203848" y="6858000"/>
              <a:ext cx="79208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203848" y="7010400"/>
              <a:ext cx="79208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203848" y="7162800"/>
              <a:ext cx="79208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8388424" y="1085835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3016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/>
              <a:t>4.5 – </a:t>
            </a:r>
            <a:r>
              <a:rPr lang="en-US" sz="4000" dirty="0"/>
              <a:t>The Covalent Bond</a:t>
            </a:r>
            <a:endParaRPr lang="en-GB" sz="40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550" b="1" dirty="0" smtClean="0"/>
              <a:t>a</a:t>
            </a:r>
            <a:r>
              <a:rPr lang="en-US" sz="3550" dirty="0" smtClean="0"/>
              <a:t> </a:t>
            </a:r>
            <a:r>
              <a:rPr lang="en-US" sz="3550" dirty="0"/>
              <a:t>Name the bond between atoms that share </a:t>
            </a:r>
            <a:r>
              <a:rPr lang="en-US" sz="3550" dirty="0" smtClean="0"/>
              <a:t>electrons.</a:t>
            </a:r>
            <a:br>
              <a:rPr lang="en-US" sz="3550" dirty="0" smtClean="0"/>
            </a:br>
            <a:r>
              <a:rPr lang="en-US" sz="3550" b="1" dirty="0" smtClean="0"/>
              <a:t>b </a:t>
            </a:r>
            <a:r>
              <a:rPr lang="en-US" sz="3550" dirty="0"/>
              <a:t>What holds the bonded atoms together?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550" dirty="0" smtClean="0"/>
              <a:t>What </a:t>
            </a:r>
            <a:r>
              <a:rPr lang="en-US" sz="3550" dirty="0"/>
              <a:t>is a molecule?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550" dirty="0" smtClean="0"/>
              <a:t>Give </a:t>
            </a:r>
            <a:r>
              <a:rPr lang="en-US" sz="3550" dirty="0"/>
              <a:t>five examples of molecular elements.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550" dirty="0" smtClean="0"/>
              <a:t>Draw </a:t>
            </a:r>
            <a:r>
              <a:rPr lang="en-US" sz="3550" dirty="0"/>
              <a:t>a diagram to show the bonding </a:t>
            </a:r>
            <a:r>
              <a:rPr lang="en-US" sz="3550" dirty="0" smtClean="0"/>
              <a:t>in:</a:t>
            </a:r>
            <a:br>
              <a:rPr lang="en-US" sz="3550" dirty="0" smtClean="0"/>
            </a:br>
            <a:r>
              <a:rPr lang="en-US" sz="3550" b="1" dirty="0" smtClean="0"/>
              <a:t>a</a:t>
            </a:r>
            <a:r>
              <a:rPr lang="en-US" sz="3550" dirty="0" smtClean="0"/>
              <a:t> </a:t>
            </a:r>
            <a:r>
              <a:rPr lang="en-US" sz="3550" dirty="0"/>
              <a:t>hydrogen </a:t>
            </a:r>
            <a:r>
              <a:rPr lang="en-US" sz="3550" dirty="0" smtClean="0"/>
              <a:t>	</a:t>
            </a:r>
            <a:r>
              <a:rPr lang="en-US" sz="3550" b="1" dirty="0" smtClean="0"/>
              <a:t>b</a:t>
            </a:r>
            <a:r>
              <a:rPr lang="en-US" sz="3550" dirty="0" smtClean="0"/>
              <a:t> chlorine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550" dirty="0" smtClean="0"/>
              <a:t>Now </a:t>
            </a:r>
            <a:r>
              <a:rPr lang="en-US" sz="3550" dirty="0"/>
              <a:t>explain why the bond in a nitrogen molecule </a:t>
            </a:r>
            <a:r>
              <a:rPr lang="en-US" sz="3550" dirty="0" smtClean="0"/>
              <a:t>is called </a:t>
            </a:r>
            <a:r>
              <a:rPr lang="en-US" sz="3550" dirty="0"/>
              <a:t>a triple bond.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4725144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5662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7438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Covalent Compounds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In </a:t>
            </a:r>
            <a:r>
              <a:rPr lang="en-US" sz="2000" dirty="0"/>
              <a:t>the last unit you saw that many non-metal elements exist as </a:t>
            </a:r>
            <a:r>
              <a:rPr lang="en-US" sz="2000" dirty="0" smtClean="0"/>
              <a:t>molecules. A </a:t>
            </a:r>
            <a:r>
              <a:rPr lang="en-US" sz="2000" dirty="0"/>
              <a:t>huge number of </a:t>
            </a:r>
            <a:r>
              <a:rPr lang="en-US" sz="2000" i="1" dirty="0"/>
              <a:t>compounds </a:t>
            </a:r>
            <a:r>
              <a:rPr lang="en-US" sz="2000" dirty="0"/>
              <a:t>also exist as </a:t>
            </a:r>
            <a:r>
              <a:rPr lang="en-US" sz="2000" dirty="0" smtClean="0"/>
              <a:t>molecules. In </a:t>
            </a:r>
            <a:r>
              <a:rPr lang="en-US" sz="2000" dirty="0"/>
              <a:t>a molecular compound, atoms of </a:t>
            </a:r>
            <a:r>
              <a:rPr lang="en-US" sz="2000" i="1" dirty="0"/>
              <a:t>different </a:t>
            </a:r>
            <a:r>
              <a:rPr lang="en-US" sz="2000" dirty="0"/>
              <a:t>elements share electrons.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compounds are called </a:t>
            </a:r>
            <a:r>
              <a:rPr lang="en-US" sz="2000" b="1" dirty="0"/>
              <a:t>covalent compounds</a:t>
            </a:r>
            <a:r>
              <a:rPr lang="en-US" sz="2000" dirty="0"/>
              <a:t>. Here are three examples.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– </a:t>
            </a:r>
            <a:r>
              <a:rPr lang="en-US" sz="4000" dirty="0" smtClean="0"/>
              <a:t>Covalent Compounds</a:t>
            </a:r>
            <a:endParaRPr lang="en-GB" sz="4000" b="1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890245"/>
              </p:ext>
            </p:extLst>
          </p:nvPr>
        </p:nvGraphicFramePr>
        <p:xfrm>
          <a:off x="179512" y="3429000"/>
          <a:ext cx="8640960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3096344"/>
                <a:gridCol w="266429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Covalent Compound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of the Molecule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molecule of hydrogen</a:t>
                      </a:r>
                    </a:p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chloride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chlorine atom shares one electron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the hydrogen atom.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Both now have a stable arrangement of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electrons in their outer shells: 2 for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(like the helium atom) and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for chlorine (like the other noble gas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atoms).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6923348" y="1259975"/>
            <a:ext cx="1863348" cy="1923604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are molecular …</a:t>
            </a:r>
          </a:p>
          <a:p>
            <a:pPr>
              <a:tabLst>
                <a:tab pos="2420938" algn="l"/>
              </a:tabLst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Most non-metal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elements and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their compounds exist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as molecules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7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 rot="1078849">
            <a:off x="8584700" y="1105263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4815" r="5584" b="4815"/>
          <a:stretch/>
        </p:blipFill>
        <p:spPr>
          <a:xfrm>
            <a:off x="6300192" y="3861048"/>
            <a:ext cx="2376265" cy="187220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519" y="3861047"/>
            <a:ext cx="2777110" cy="1872209"/>
          </a:xfrm>
          <a:prstGeom prst="rect">
            <a:avLst/>
          </a:prstGeom>
        </p:spPr>
      </p:pic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388424" y="587727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993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– </a:t>
            </a:r>
            <a:r>
              <a:rPr lang="en-US" sz="4000" dirty="0" smtClean="0"/>
              <a:t>Covalent Compounds</a:t>
            </a:r>
            <a:endParaRPr lang="en-GB" sz="4000" b="1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292295"/>
              </p:ext>
            </p:extLst>
          </p:nvPr>
        </p:nvGraphicFramePr>
        <p:xfrm>
          <a:off x="179512" y="1124744"/>
          <a:ext cx="8640960" cy="549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3096344"/>
                <a:gridCol w="266429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Covalent Compound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of the Molecule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molecule of water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oxygen atom shares electrons with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two hydrogen atoms.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now have a stable arrangement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electrons in their outer shells: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for hydrogen and 8 for oxygen.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molecule of methane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carbon atom shares electrons with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four hydrogen atoms.</a:t>
                      </a:r>
                    </a:p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All now have a stable arrangement of electrons in their outer shells: 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for hydrogen and 8 for carbon.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" t="4815" r="11318" b="8291"/>
          <a:stretch/>
        </p:blipFill>
        <p:spPr>
          <a:xfrm>
            <a:off x="6259869" y="1556792"/>
            <a:ext cx="2488595" cy="19442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7" r="19054" b="4816"/>
          <a:stretch/>
        </p:blipFill>
        <p:spPr>
          <a:xfrm>
            <a:off x="6359742" y="4140325"/>
            <a:ext cx="2244706" cy="23643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8" y="4105465"/>
            <a:ext cx="1872208" cy="21657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560" y="1628800"/>
            <a:ext cx="2088233" cy="2088232"/>
          </a:xfrm>
          <a:prstGeom prst="rect">
            <a:avLst/>
          </a:prstGeom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388424" y="335699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1794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More </a:t>
            </a:r>
            <a:r>
              <a:rPr lang="en-US" sz="2400" b="1" dirty="0">
                <a:solidFill>
                  <a:srgbClr val="C00000"/>
                </a:solidFill>
              </a:rPr>
              <a:t>examples of covalent compounds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This table shows three more examples of covalent compounds. Each time: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the </a:t>
            </a:r>
            <a:r>
              <a:rPr lang="en-US" sz="2400" dirty="0"/>
              <a:t>atoms share electrons, to gain stable outer shells</a:t>
            </a:r>
          </a:p>
          <a:p>
            <a:pPr marL="723900" indent="-3619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repulsion </a:t>
            </a:r>
            <a:r>
              <a:rPr lang="en-US" sz="2400" dirty="0"/>
              <a:t>between pairs of electrons dictates the shape of the molecule.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– </a:t>
            </a:r>
            <a:r>
              <a:rPr lang="en-US" sz="4000" dirty="0" smtClean="0"/>
              <a:t>Covalent Compounds</a:t>
            </a:r>
            <a:endParaRPr lang="en-GB" sz="4000" b="1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820199"/>
              </p:ext>
            </p:extLst>
          </p:nvPr>
        </p:nvGraphicFramePr>
        <p:xfrm>
          <a:off x="179512" y="3429000"/>
          <a:ext cx="8640960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3096344"/>
                <a:gridCol w="266429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Covalent Compound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of the Molecule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IE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molecule of ammonia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Each nitrogen atom shares electrons with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 hydrogen atoms.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all three atoms now have a stable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arrangement of electrons in their outer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shells: 2 for hydrogen and 8 for nitrogen.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molecule is shaped like a </a:t>
                      </a:r>
                      <a:r>
                        <a:rPr lang="en-US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pyramid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r="11318"/>
          <a:stretch/>
        </p:blipFill>
        <p:spPr>
          <a:xfrm>
            <a:off x="6336196" y="3861048"/>
            <a:ext cx="2376264" cy="20174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3861048"/>
            <a:ext cx="2524781" cy="2376264"/>
          </a:xfrm>
          <a:prstGeom prst="rect">
            <a:avLst/>
          </a:prstGeom>
        </p:spPr>
      </p:pic>
      <p:sp>
        <p:nvSpPr>
          <p:cNvPr id="8" name="TextBox 7">
            <a:hlinkClick r:id="rId5" action="ppaction://hlinksldjump"/>
          </p:cNvPr>
          <p:cNvSpPr txBox="1"/>
          <p:nvPr/>
        </p:nvSpPr>
        <p:spPr>
          <a:xfrm>
            <a:off x="8388424" y="112474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924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– </a:t>
            </a:r>
            <a:r>
              <a:rPr lang="en-US" sz="4000" dirty="0" smtClean="0"/>
              <a:t>Covalent Compounds</a:t>
            </a:r>
            <a:endParaRPr lang="en-GB" sz="4000" b="1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899764"/>
              </p:ext>
            </p:extLst>
          </p:nvPr>
        </p:nvGraphicFramePr>
        <p:xfrm>
          <a:off x="179512" y="1124744"/>
          <a:ext cx="8640960" cy="549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3096344"/>
                <a:gridCol w="266429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Covalent Compound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of the Molecule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77432">
                <a:tc>
                  <a:txBody>
                    <a:bodyPr/>
                    <a:lstStyle/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18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molecule of methanol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carbon atom shares electrons with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 hydrogen atoms and one oxygen atom.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Look at the shape of the molecule: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little like methane, but changed by the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presence of the oxygen atom.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IE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molecule of carbon dioxide</a:t>
                      </a:r>
                      <a:endParaRPr lang="en-GB" sz="18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carbon atom shares all four of its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electrons: two with each oxygen atom. So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three atoms gain stable shells.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two sets of bonding electrons repel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each other. They move as far apart as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they can, giving a linear molecule.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the bonds are double bonds, so we can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show the molecule like this: O = C = O.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5" r="21633"/>
          <a:stretch/>
        </p:blipFill>
        <p:spPr>
          <a:xfrm>
            <a:off x="6804248" y="1589981"/>
            <a:ext cx="1520936" cy="18610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373" y="1589981"/>
            <a:ext cx="1792395" cy="18390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3861048"/>
            <a:ext cx="2664296" cy="18748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814651"/>
            <a:ext cx="2391800" cy="1774589"/>
          </a:xfrm>
          <a:prstGeom prst="rect">
            <a:avLst/>
          </a:prstGeom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388424" y="587727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80265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– </a:t>
            </a:r>
            <a:r>
              <a:rPr lang="en-US" sz="4000" dirty="0" smtClean="0"/>
              <a:t>Covalent Compounds</a:t>
            </a:r>
            <a:endParaRPr lang="en-GB" sz="4000" b="1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891686"/>
              </p:ext>
            </p:extLst>
          </p:nvPr>
        </p:nvGraphicFramePr>
        <p:xfrm>
          <a:off x="179512" y="1124744"/>
          <a:ext cx="8640960" cy="533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3096344"/>
                <a:gridCol w="266429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Covalent Compound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 of the Molecule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77432">
                <a:tc>
                  <a:txBody>
                    <a:bodyPr/>
                    <a:lstStyle/>
                    <a:p>
                      <a:endParaRPr kumimoji="0" lang="en-GB" sz="20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20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20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20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20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20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kumimoji="0" lang="en-GB" sz="200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molecule of ethane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Look how each carbon atom shares its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four electrons this time.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shares two with two hydrogen atoms.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two with another carbon atom,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giving a carbon-carbon double bond.</a:t>
                      </a:r>
                    </a:p>
                    <a:p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the molecule is usually</a:t>
                      </a: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drawn like this: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             </a:t>
                      </a:r>
                      <a:r>
                        <a:rPr lang="en-US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</a:t>
                      </a:r>
                      <a:r>
                        <a:rPr lang="en-US" sz="2000" spc="-1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==</a:t>
                      </a:r>
                      <a:r>
                        <a:rPr lang="en-US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</a:t>
                      </a:r>
                    </a:p>
                    <a:p>
                      <a:pPr algn="ctr"/>
                      <a:endParaRPr lang="en-US" sz="20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20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            </a:t>
                      </a:r>
                      <a:r>
                        <a:rPr lang="en-US" sz="20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414" y="1592251"/>
            <a:ext cx="2576402" cy="20396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" r="6722"/>
          <a:stretch/>
        </p:blipFill>
        <p:spPr>
          <a:xfrm>
            <a:off x="6228184" y="1556792"/>
            <a:ext cx="2448272" cy="20389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4932040" y="4653136"/>
            <a:ext cx="144016" cy="43204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4139952" y="5589240"/>
            <a:ext cx="144016" cy="43204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148336" y="4653136"/>
            <a:ext cx="135632" cy="43204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940424" y="5589240"/>
            <a:ext cx="135632" cy="43204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8388424" y="587727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5730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632848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</a:t>
            </a:r>
            <a:r>
              <a:rPr lang="en-GB" sz="4000" dirty="0"/>
              <a:t>– </a:t>
            </a:r>
            <a:r>
              <a:rPr lang="en-US" sz="4000" dirty="0" smtClean="0"/>
              <a:t>Covalent Compounds</a:t>
            </a:r>
            <a:endParaRPr lang="en-GB" sz="4000" b="1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478423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/>
              <a:t>What is a covalent </a:t>
            </a:r>
            <a:r>
              <a:rPr lang="en-US" sz="3200" dirty="0" smtClean="0"/>
              <a:t>compound?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dirty="0" smtClean="0"/>
              <a:t> </a:t>
            </a:r>
            <a:r>
              <a:rPr lang="en-US" sz="3200" dirty="0"/>
              <a:t>Give five examples, with their formulae.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200" dirty="0" smtClean="0"/>
              <a:t>Draw </a:t>
            </a:r>
            <a:r>
              <a:rPr lang="en-US" sz="3200" dirty="0"/>
              <a:t>a diagram to show the bonding in a molecule </a:t>
            </a:r>
            <a:r>
              <a:rPr lang="en-US" sz="3200" dirty="0" smtClean="0"/>
              <a:t>of: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dirty="0" smtClean="0"/>
              <a:t> </a:t>
            </a:r>
            <a:r>
              <a:rPr lang="en-US" sz="3200" dirty="0"/>
              <a:t>methane </a:t>
            </a:r>
            <a:r>
              <a:rPr lang="en-US" sz="3200" dirty="0" smtClean="0"/>
              <a:t>	</a:t>
            </a:r>
            <a:r>
              <a:rPr lang="en-US" sz="3200" b="1" dirty="0" smtClean="0"/>
              <a:t>b</a:t>
            </a:r>
            <a:r>
              <a:rPr lang="en-US" sz="3200" dirty="0" smtClean="0"/>
              <a:t> </a:t>
            </a:r>
            <a:r>
              <a:rPr lang="en-US" sz="3200" dirty="0"/>
              <a:t>water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200" dirty="0" smtClean="0"/>
              <a:t>How </a:t>
            </a:r>
            <a:r>
              <a:rPr lang="en-US" sz="3200" dirty="0"/>
              <a:t>do the atoms gain stable outer shells, in ammonia?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200" dirty="0" smtClean="0"/>
              <a:t>Draw </a:t>
            </a:r>
            <a:r>
              <a:rPr lang="en-US" sz="3200" dirty="0"/>
              <a:t>a diagram to show the bonding in carbon dioxide.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200" dirty="0" smtClean="0"/>
              <a:t>Why </a:t>
            </a:r>
            <a:r>
              <a:rPr lang="en-US" sz="3200" dirty="0"/>
              <a:t>is the carbon dioxide molecule straight, and </a:t>
            </a:r>
            <a:r>
              <a:rPr lang="en-US" sz="3200" dirty="0" smtClean="0"/>
              <a:t>not bent </a:t>
            </a:r>
            <a:r>
              <a:rPr lang="en-US" sz="3200" dirty="0"/>
              <a:t>like the water molecule?.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259100" y="569434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8349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Remember</a:t>
            </a:r>
            <a:endParaRPr lang="en-US" sz="1700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Metals and non-metals react together to form ionic </a:t>
            </a:r>
            <a:r>
              <a:rPr lang="en-US" sz="1700" dirty="0" smtClean="0"/>
              <a:t>compounds. Non-metals </a:t>
            </a:r>
            <a:r>
              <a:rPr lang="en-US" sz="1700" dirty="0"/>
              <a:t>react together to form </a:t>
            </a:r>
            <a:r>
              <a:rPr lang="en-US" sz="1700" b="1" dirty="0"/>
              <a:t>covalent compounds</a:t>
            </a:r>
            <a:r>
              <a:rPr lang="en-US" sz="17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covalent compounds you have met so far exist as molecules.</a:t>
            </a:r>
          </a:p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C00000"/>
                </a:solidFill>
              </a:rPr>
              <a:t>Comparing the structures of the solids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In Chapter 1, you met the idea that solids are a regular lattice of </a:t>
            </a:r>
            <a:r>
              <a:rPr lang="en-US" sz="1700" dirty="0" smtClean="0"/>
              <a:t>particles. In </a:t>
            </a:r>
            <a:r>
              <a:rPr lang="en-US" sz="1700" dirty="0"/>
              <a:t>ionic compounds, these particles are ions. In the covalent </a:t>
            </a:r>
            <a:r>
              <a:rPr lang="en-US" sz="1700" dirty="0" smtClean="0"/>
              <a:t>compounds you </a:t>
            </a:r>
            <a:r>
              <a:rPr lang="en-US" sz="1700" dirty="0"/>
              <a:t>have met so far, they are molecules. Let’s compare their lattices.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A solid ionic compound </a:t>
            </a:r>
            <a:r>
              <a:rPr lang="en-US" sz="1700" b="1" dirty="0" smtClean="0"/>
              <a:t>	</a:t>
            </a:r>
            <a:r>
              <a:rPr lang="en-US" sz="1700" dirty="0" smtClean="0"/>
              <a:t>Sodium </a:t>
            </a:r>
            <a:r>
              <a:rPr lang="en-US" sz="1700" dirty="0"/>
              <a:t>chloride is a typical ionic compound: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4.7 – Comparing Ionic &amp; </a:t>
            </a:r>
            <a:r>
              <a:rPr lang="en-US" sz="3100" dirty="0" smtClean="0"/>
              <a:t>Covalent Compounds</a:t>
            </a:r>
            <a:endParaRPr lang="en-GB" sz="31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r="13057" b="3763"/>
          <a:stretch/>
        </p:blipFill>
        <p:spPr>
          <a:xfrm>
            <a:off x="3293305" y="3571568"/>
            <a:ext cx="2214799" cy="195568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166238" y="5517232"/>
            <a:ext cx="284702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The lattice grows in all </a:t>
            </a:r>
            <a:r>
              <a:rPr lang="en-US" sz="1700" dirty="0" smtClean="0">
                <a:latin typeface="NewAsterLTStd"/>
              </a:rPr>
              <a:t>directions, giving </a:t>
            </a:r>
            <a:r>
              <a:rPr lang="en-US" sz="1700" dirty="0">
                <a:latin typeface="NewAsterLTStd"/>
              </a:rPr>
              <a:t>a crystal of sodium </a:t>
            </a:r>
            <a:r>
              <a:rPr lang="en-US" sz="1700" dirty="0" smtClean="0">
                <a:latin typeface="NewAsterLTStd"/>
              </a:rPr>
              <a:t>chloride. This </a:t>
            </a:r>
            <a:r>
              <a:rPr lang="en-US" sz="1700" dirty="0">
                <a:latin typeface="NewAsterLTStd"/>
              </a:rPr>
              <a:t>one is magnified 35 times.</a:t>
            </a:r>
            <a:endParaRPr lang="en-GB" sz="17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221" y="3643576"/>
            <a:ext cx="2659923" cy="187365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84168" y="5517232"/>
            <a:ext cx="27363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The crystals look white and </a:t>
            </a:r>
            <a:r>
              <a:rPr lang="en-US" sz="1700" dirty="0" smtClean="0">
                <a:latin typeface="NewAsterLTStd"/>
              </a:rPr>
              <a:t>shiny. We </a:t>
            </a:r>
            <a:r>
              <a:rPr lang="en-US" sz="1700" dirty="0">
                <a:latin typeface="NewAsterLTStd"/>
              </a:rPr>
              <a:t>add them to food, as </a:t>
            </a:r>
            <a:r>
              <a:rPr lang="en-US" sz="1700" b="1" dirty="0">
                <a:latin typeface="NewAsterLTStd-Bold"/>
              </a:rPr>
              <a:t>salt</a:t>
            </a:r>
            <a:r>
              <a:rPr lang="en-US" sz="1700" dirty="0">
                <a:latin typeface="NewAsterLTStd"/>
              </a:rPr>
              <a:t>, </a:t>
            </a:r>
            <a:r>
              <a:rPr lang="en-US" sz="1700" dirty="0" smtClean="0">
                <a:latin typeface="NewAsterLTStd"/>
              </a:rPr>
              <a:t>to </a:t>
            </a:r>
            <a:r>
              <a:rPr lang="en-GB" sz="1700" dirty="0" smtClean="0">
                <a:latin typeface="NewAsterLTStd"/>
              </a:rPr>
              <a:t>bring </a:t>
            </a:r>
            <a:r>
              <a:rPr lang="en-GB" sz="1700" dirty="0">
                <a:latin typeface="NewAsterLTStd"/>
              </a:rPr>
              <a:t>out its taste.</a:t>
            </a:r>
            <a:endParaRPr lang="en-GB" sz="1700" dirty="0"/>
          </a:p>
        </p:txBody>
      </p:sp>
      <p:sp>
        <p:nvSpPr>
          <p:cNvPr id="10" name="Rectangle 9"/>
          <p:cNvSpPr/>
          <p:nvPr/>
        </p:nvSpPr>
        <p:spPr>
          <a:xfrm>
            <a:off x="179512" y="5517232"/>
            <a:ext cx="291581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In sodium chloride, the ions </a:t>
            </a:r>
            <a:r>
              <a:rPr lang="en-US" sz="1700" dirty="0" smtClean="0">
                <a:latin typeface="NewAsterLTStd"/>
              </a:rPr>
              <a:t>are held </a:t>
            </a:r>
            <a:r>
              <a:rPr lang="en-US" sz="1700" dirty="0">
                <a:latin typeface="NewAsterLTStd"/>
              </a:rPr>
              <a:t>in a regular lattice like </a:t>
            </a:r>
            <a:r>
              <a:rPr lang="en-US" sz="1700" dirty="0" smtClean="0">
                <a:latin typeface="NewAsterLTStd"/>
              </a:rPr>
              <a:t>this. They </a:t>
            </a:r>
            <a:r>
              <a:rPr lang="en-US" sz="1700" dirty="0">
                <a:latin typeface="NewAsterLTStd"/>
              </a:rPr>
              <a:t>are held by strong ionic bonds.</a:t>
            </a:r>
            <a:endParaRPr lang="en-GB" sz="17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095" y="3601855"/>
            <a:ext cx="2563713" cy="1886680"/>
          </a:xfrm>
          <a:prstGeom prst="rect">
            <a:avLst/>
          </a:prstGeom>
        </p:spPr>
      </p:pic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388424" y="1628800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1026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4293096"/>
            <a:ext cx="626469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 smtClean="0"/>
              <a:t>So </a:t>
            </a:r>
            <a:r>
              <a:rPr lang="en-US" sz="1700" dirty="0"/>
              <a:t>both types of compounds have a regular lattice structure in the </a:t>
            </a:r>
            <a:r>
              <a:rPr lang="en-US" sz="1700" dirty="0" smtClean="0"/>
              <a:t>solid state</a:t>
            </a:r>
            <a:r>
              <a:rPr lang="en-US" sz="1700" dirty="0"/>
              <a:t>, and form crystals. But they differ in two key ways:</a:t>
            </a:r>
          </a:p>
          <a:p>
            <a:pPr marL="620713" indent="-2587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In </a:t>
            </a:r>
            <a:r>
              <a:rPr lang="en-US" sz="1700" dirty="0"/>
              <a:t>ionic solids the particles (ions) are charged, and the forces </a:t>
            </a:r>
            <a:r>
              <a:rPr lang="en-US" sz="1700" dirty="0" smtClean="0"/>
              <a:t>between them </a:t>
            </a:r>
            <a:r>
              <a:rPr lang="en-US" sz="1700" dirty="0"/>
              <a:t>are strong.</a:t>
            </a:r>
          </a:p>
          <a:p>
            <a:pPr marL="620713" indent="-258763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700" dirty="0" smtClean="0"/>
              <a:t>In </a:t>
            </a:r>
            <a:r>
              <a:rPr lang="en-US" sz="1700" dirty="0"/>
              <a:t>molecular covalent solids the particles (molecules) are not </a:t>
            </a:r>
            <a:r>
              <a:rPr lang="en-US" sz="1700" dirty="0" smtClean="0"/>
              <a:t>charged, and </a:t>
            </a:r>
            <a:r>
              <a:rPr lang="en-US" sz="1700" dirty="0"/>
              <a:t>the forces between them are weak.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These differences lead to very different properties, as you will see next.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4.7 – Comparing Ionic &amp; </a:t>
            </a:r>
            <a:r>
              <a:rPr lang="en-US" sz="3100" dirty="0" smtClean="0"/>
              <a:t>Covalent Compounds</a:t>
            </a:r>
            <a:endParaRPr lang="en-GB" sz="31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r="13057" b="3763"/>
          <a:stretch/>
        </p:blipFill>
        <p:spPr>
          <a:xfrm>
            <a:off x="3293305" y="1124744"/>
            <a:ext cx="2214799" cy="195568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59832" y="3070408"/>
            <a:ext cx="263427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The lattice grows in all </a:t>
            </a:r>
            <a:r>
              <a:rPr lang="en-US" sz="1700" dirty="0" smtClean="0">
                <a:latin typeface="NewAsterLTStd"/>
              </a:rPr>
              <a:t>directions, giving </a:t>
            </a:r>
            <a:r>
              <a:rPr lang="en-US" sz="1700" dirty="0">
                <a:latin typeface="NewAsterLTStd"/>
              </a:rPr>
              <a:t>a crystal of ice. These </a:t>
            </a:r>
            <a:r>
              <a:rPr lang="en-US" sz="1700" dirty="0" smtClean="0">
                <a:latin typeface="NewAsterLTStd"/>
              </a:rPr>
              <a:t>grew in </a:t>
            </a:r>
            <a:r>
              <a:rPr lang="en-US" sz="1700" dirty="0">
                <a:latin typeface="NewAsterLTStd"/>
              </a:rPr>
              <a:t>an ice-tray in a freezer.</a:t>
            </a:r>
            <a:endParaRPr lang="en-GB" sz="17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533" y="1196752"/>
            <a:ext cx="2659923" cy="187365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844968" y="3070408"/>
            <a:ext cx="30475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We use ice to keep drinks cool, </a:t>
            </a:r>
            <a:r>
              <a:rPr lang="en-US" sz="1700" dirty="0" smtClean="0">
                <a:latin typeface="NewAsterLTStd"/>
              </a:rPr>
              <a:t>and food </a:t>
            </a:r>
            <a:r>
              <a:rPr lang="en-US" sz="1700" dirty="0">
                <a:latin typeface="NewAsterLTStd"/>
              </a:rPr>
              <a:t>fresh. (The </a:t>
            </a:r>
            <a:r>
              <a:rPr lang="en-US" sz="1700" dirty="0" smtClean="0">
                <a:latin typeface="NewAsterLTStd"/>
              </a:rPr>
              <a:t>reactions </a:t>
            </a:r>
            <a:r>
              <a:rPr lang="en-US" sz="1700" dirty="0">
                <a:latin typeface="NewAsterLTStd"/>
              </a:rPr>
              <a:t>that </a:t>
            </a:r>
            <a:r>
              <a:rPr lang="en-US" sz="1700" dirty="0" smtClean="0">
                <a:latin typeface="NewAsterLTStd"/>
              </a:rPr>
              <a:t>cause food </a:t>
            </a:r>
            <a:r>
              <a:rPr lang="en-US" sz="1700" dirty="0">
                <a:latin typeface="NewAsterLTStd"/>
              </a:rPr>
              <a:t>to decay are slower in the cold.)</a:t>
            </a:r>
            <a:endParaRPr lang="en-GB" sz="1700" dirty="0"/>
          </a:p>
        </p:txBody>
      </p:sp>
      <p:sp>
        <p:nvSpPr>
          <p:cNvPr id="10" name="Rectangle 9"/>
          <p:cNvSpPr/>
          <p:nvPr/>
        </p:nvSpPr>
        <p:spPr>
          <a:xfrm>
            <a:off x="179512" y="3070408"/>
            <a:ext cx="291581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NewAsterLTStd"/>
              </a:rPr>
              <a:t>In ice, the water molecules are </a:t>
            </a:r>
            <a:r>
              <a:rPr lang="en-US" sz="1700" dirty="0" smtClean="0">
                <a:latin typeface="NewAsterLTStd"/>
              </a:rPr>
              <a:t>held in </a:t>
            </a:r>
            <a:r>
              <a:rPr lang="en-US" sz="1700" dirty="0">
                <a:latin typeface="NewAsterLTStd"/>
              </a:rPr>
              <a:t>a regular lattice like this. But </a:t>
            </a:r>
            <a:r>
              <a:rPr lang="en-US" sz="1700" dirty="0" smtClean="0">
                <a:latin typeface="NewAsterLTStd"/>
              </a:rPr>
              <a:t>the forces </a:t>
            </a:r>
            <a:r>
              <a:rPr lang="en-US" sz="1700" dirty="0">
                <a:latin typeface="NewAsterLTStd"/>
              </a:rPr>
              <a:t>between them are weak.</a:t>
            </a:r>
            <a:endParaRPr lang="en-GB" sz="17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095" y="1155031"/>
            <a:ext cx="2563713" cy="188668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525076" y="4293096"/>
            <a:ext cx="2367404" cy="2308324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crystals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2420938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regular arrangement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 particles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a lattice always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leads to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crystals.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2420938" algn="l"/>
              </a:tabLst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particles can be atoms,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ions, or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molecules.</a:t>
            </a:r>
            <a:endParaRPr lang="en-GB" sz="16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8609616" y="420160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8388424" y="1052736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7247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6192"/>
            <a:ext cx="8712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00" b="1" dirty="0">
                <a:solidFill>
                  <a:srgbClr val="C00000"/>
                </a:solidFill>
              </a:rPr>
              <a:t>The properties of ionic compounds</a:t>
            </a:r>
            <a:endParaRPr lang="en-US" sz="1600" dirty="0" smtClean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600" b="1" dirty="0" smtClean="0"/>
              <a:t>Ionic </a:t>
            </a:r>
            <a:r>
              <a:rPr lang="en-US" sz="1600" b="1" dirty="0"/>
              <a:t>compounds have high melting and boiling </a:t>
            </a:r>
            <a:r>
              <a:rPr lang="en-US" sz="1600" b="1" dirty="0" smtClean="0"/>
              <a:t>points</a:t>
            </a:r>
            <a:r>
              <a:rPr lang="en-US" sz="1600" dirty="0" smtClean="0"/>
              <a:t>. For example: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4.7 – Comparing Ionic &amp; </a:t>
            </a:r>
            <a:r>
              <a:rPr lang="en-US" sz="3100" dirty="0" smtClean="0"/>
              <a:t>Covalent Compounds</a:t>
            </a:r>
            <a:endParaRPr lang="en-GB" sz="31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308521"/>
              </p:ext>
            </p:extLst>
          </p:nvPr>
        </p:nvGraphicFramePr>
        <p:xfrm>
          <a:off x="251520" y="1740416"/>
          <a:ext cx="856895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Melting point /°C</a:t>
                      </a:r>
                      <a:endParaRPr lang="en-GB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 °C</a:t>
                      </a:r>
                      <a:endParaRPr lang="en-GB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chloride, </a:t>
                      </a:r>
                      <a:r>
                        <a:rPr kumimoji="0" lang="en-GB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NaCl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801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1413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magnesium oxide, </a:t>
                      </a:r>
                      <a:r>
                        <a:rPr kumimoji="0" lang="en-GB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MgO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2852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3600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79511" y="2925809"/>
            <a:ext cx="648072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>
              <a:buClr>
                <a:srgbClr val="0070C0"/>
              </a:buClr>
            </a:pPr>
            <a:r>
              <a:rPr lang="en-US" sz="1600" dirty="0"/>
              <a:t>This is because the ionic bonds are very strong. It takes a lot of heat energy to break up the lattice. So ionic compounds are solid at room temperature.</a:t>
            </a:r>
            <a:br>
              <a:rPr lang="en-US" sz="1600" dirty="0"/>
            </a:br>
            <a:r>
              <a:rPr lang="en-US" sz="1600" dirty="0"/>
              <a:t>Note that magnesium oxide has a far higher melting and boiling point than sodium chloride does. This is because its ions have double the charge (</a:t>
            </a:r>
            <a:r>
              <a:rPr lang="en-US" sz="1600" dirty="0" smtClean="0"/>
              <a:t>Mg</a:t>
            </a:r>
            <a:r>
              <a:rPr lang="en-US" sz="1600" baseline="30000" dirty="0" smtClean="0"/>
              <a:t>2+</a:t>
            </a:r>
            <a:r>
              <a:rPr lang="en-US" sz="1600" dirty="0" smtClean="0"/>
              <a:t> </a:t>
            </a:r>
            <a:r>
              <a:rPr lang="en-US" sz="1600" dirty="0"/>
              <a:t>and </a:t>
            </a:r>
            <a:r>
              <a:rPr lang="en-US" sz="1600" dirty="0" smtClean="0"/>
              <a:t>O</a:t>
            </a:r>
            <a:r>
              <a:rPr lang="en-US" sz="1600" baseline="30000" dirty="0" smtClean="0"/>
              <a:t>2-</a:t>
            </a:r>
            <a:r>
              <a:rPr lang="en-US" sz="1600" dirty="0" smtClean="0"/>
              <a:t> </a:t>
            </a:r>
            <a:r>
              <a:rPr lang="en-US" sz="1600" dirty="0"/>
              <a:t>compared with </a:t>
            </a:r>
            <a:r>
              <a:rPr lang="en-US" sz="1600" dirty="0" smtClean="0"/>
              <a:t>Na</a:t>
            </a:r>
            <a:r>
              <a:rPr lang="en-US" sz="1600" baseline="30000" dirty="0" smtClean="0"/>
              <a:t>+</a:t>
            </a:r>
            <a:r>
              <a:rPr lang="en-US" sz="1600" dirty="0" smtClean="0"/>
              <a:t> </a:t>
            </a:r>
            <a:r>
              <a:rPr lang="en-US" sz="1600" dirty="0"/>
              <a:t>and </a:t>
            </a:r>
            <a:r>
              <a:rPr lang="en-US" sz="1600" dirty="0" smtClean="0"/>
              <a:t>Cl</a:t>
            </a:r>
            <a:r>
              <a:rPr lang="en-US" sz="1600" baseline="30000" dirty="0" smtClean="0"/>
              <a:t>-</a:t>
            </a:r>
            <a:r>
              <a:rPr lang="en-US" sz="1600" dirty="0" smtClean="0"/>
              <a:t>), </a:t>
            </a:r>
            <a:r>
              <a:rPr lang="en-US" sz="1600" dirty="0"/>
              <a:t>so its ionic bonds are stronger.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2"/>
            </a:pPr>
            <a:r>
              <a:rPr lang="en-US" sz="1600" b="1" dirty="0"/>
              <a:t>Ionic compounds are usually soluble in water.</a:t>
            </a:r>
            <a:br>
              <a:rPr lang="en-US" sz="1600" b="1" dirty="0"/>
            </a:br>
            <a:r>
              <a:rPr lang="en-US" sz="1600" dirty="0"/>
              <a:t>The water molecules are able to separate the ions from each other. The ions then move apart, surrounded by water molecules.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3"/>
            </a:pPr>
            <a:r>
              <a:rPr lang="en-US" sz="1600" b="1" dirty="0" smtClean="0"/>
              <a:t>Ionic </a:t>
            </a:r>
            <a:r>
              <a:rPr lang="en-US" sz="1600" b="1" dirty="0"/>
              <a:t>compounds conduct electricity, when melted or dissolved in </a:t>
            </a:r>
            <a:r>
              <a:rPr lang="en-US" sz="1600" b="1" dirty="0" smtClean="0"/>
              <a:t>water.</a:t>
            </a:r>
            <a:br>
              <a:rPr lang="en-US" sz="1600" b="1" dirty="0" smtClean="0"/>
            </a:br>
            <a:r>
              <a:rPr lang="en-US" sz="1600" dirty="0" smtClean="0"/>
              <a:t>A </a:t>
            </a:r>
            <a:r>
              <a:rPr lang="en-US" sz="1600" dirty="0"/>
              <a:t>solid ionic compound will not conduct electricity. But when it melts, or dissolves in water, the ions become free to move. Since they are charged, they can then conduct electricity.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5"/>
          <a:stretch/>
        </p:blipFill>
        <p:spPr>
          <a:xfrm>
            <a:off x="6785991" y="2951706"/>
            <a:ext cx="2106489" cy="198946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660232" y="4941168"/>
            <a:ext cx="2286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Magnesium oxide is used 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line furnaces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steel works,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because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its high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melting point, 2852 °C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By contrast, iron melts at 1538 °C.)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88424" y="908720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2352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6192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The properties of covalent compounds</a:t>
            </a:r>
          </a:p>
          <a:p>
            <a:pPr marL="342900" indent="-34290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Molecular </a:t>
            </a:r>
            <a:r>
              <a:rPr lang="en-US" dirty="0"/>
              <a:t>covalent compounds have low melting and boiling </a:t>
            </a:r>
            <a:r>
              <a:rPr lang="en-US" dirty="0" smtClean="0"/>
              <a:t>points. For </a:t>
            </a:r>
            <a:r>
              <a:rPr lang="en-US" dirty="0"/>
              <a:t>example: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4.7 – Comparing Ionic &amp; </a:t>
            </a:r>
            <a:r>
              <a:rPr lang="en-US" sz="3100" dirty="0" smtClean="0"/>
              <a:t>Covalent Compounds</a:t>
            </a:r>
            <a:endParaRPr lang="en-GB" sz="31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351440"/>
              </p:ext>
            </p:extLst>
          </p:nvPr>
        </p:nvGraphicFramePr>
        <p:xfrm>
          <a:off x="251520" y="2028448"/>
          <a:ext cx="8568951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Melting point /°C</a:t>
                      </a:r>
                      <a:endParaRPr lang="en-GB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 °C</a:t>
                      </a:r>
                      <a:endParaRPr lang="en-GB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monoxide, CO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-199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-191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hexane, C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-95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00459" y="3291801"/>
            <a:ext cx="60997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>
              <a:buClr>
                <a:srgbClr val="0070C0"/>
              </a:buClr>
            </a:pPr>
            <a:r>
              <a:rPr lang="en-US" dirty="0" smtClean="0"/>
              <a:t>This </a:t>
            </a:r>
            <a:r>
              <a:rPr lang="en-US" dirty="0"/>
              <a:t>is because the attraction between the molecules is low. So it </a:t>
            </a:r>
            <a:r>
              <a:rPr lang="en-US" dirty="0" smtClean="0"/>
              <a:t>does not </a:t>
            </a:r>
            <a:r>
              <a:rPr lang="en-US" dirty="0"/>
              <a:t>take much energy to break up the lattice and separate them </a:t>
            </a:r>
            <a:r>
              <a:rPr lang="en-US" dirty="0" smtClean="0"/>
              <a:t>from each </a:t>
            </a:r>
            <a:r>
              <a:rPr lang="en-US" dirty="0"/>
              <a:t>other. That explains why many molecular compounds are </a:t>
            </a:r>
            <a:r>
              <a:rPr lang="en-US" dirty="0" smtClean="0"/>
              <a:t>liquids or </a:t>
            </a:r>
            <a:r>
              <a:rPr lang="en-US" dirty="0"/>
              <a:t>gases at room temperature – and why many of the liquids </a:t>
            </a:r>
            <a:r>
              <a:rPr lang="en-US" dirty="0" smtClean="0"/>
              <a:t>are volatile </a:t>
            </a:r>
            <a:r>
              <a:rPr lang="en-US" dirty="0"/>
              <a:t>(evaporate easily).</a:t>
            </a:r>
          </a:p>
          <a:p>
            <a:pPr marL="361950" indent="-342900">
              <a:buClr>
                <a:srgbClr val="0070C0"/>
              </a:buClr>
              <a:buFont typeface="+mj-lt"/>
              <a:buAutoNum type="arabicPeriod" startAt="2"/>
            </a:pPr>
            <a:r>
              <a:rPr lang="en-US" b="1" dirty="0" smtClean="0"/>
              <a:t>Covalent </a:t>
            </a:r>
            <a:r>
              <a:rPr lang="en-US" b="1" dirty="0"/>
              <a:t>compounds tend to be insoluble in </a:t>
            </a:r>
            <a:r>
              <a:rPr lang="en-US" b="1" dirty="0" smtClean="0"/>
              <a:t>water. </a:t>
            </a:r>
            <a:br>
              <a:rPr lang="en-US" b="1" dirty="0" smtClean="0"/>
            </a:br>
            <a:r>
              <a:rPr lang="en-US" dirty="0" smtClean="0"/>
              <a:t>But </a:t>
            </a:r>
            <a:r>
              <a:rPr lang="en-US" dirty="0"/>
              <a:t>they do dissolve in some solvents, </a:t>
            </a:r>
            <a:r>
              <a:rPr lang="en-US" dirty="0" smtClean="0"/>
              <a:t>e.g. </a:t>
            </a:r>
            <a:r>
              <a:rPr lang="en-US" dirty="0" err="1"/>
              <a:t>tetrachloromethane</a:t>
            </a:r>
            <a:r>
              <a:rPr lang="en-US" dirty="0"/>
              <a:t>.</a:t>
            </a:r>
          </a:p>
          <a:p>
            <a:pPr marL="361950" indent="-342900">
              <a:buClr>
                <a:srgbClr val="0070C0"/>
              </a:buClr>
              <a:buFont typeface="+mj-lt"/>
              <a:buAutoNum type="arabicPeriod" startAt="2"/>
            </a:pPr>
            <a:r>
              <a:rPr lang="en-US" b="1" dirty="0" smtClean="0"/>
              <a:t>Covalent </a:t>
            </a:r>
            <a:r>
              <a:rPr lang="en-US" b="1" dirty="0"/>
              <a:t>compounds do not conduct </a:t>
            </a:r>
            <a:r>
              <a:rPr lang="en-US" b="1" dirty="0" smtClean="0"/>
              <a:t>electricity.</a:t>
            </a:r>
            <a:br>
              <a:rPr lang="en-US" b="1" dirty="0" smtClean="0"/>
            </a:br>
            <a:r>
              <a:rPr lang="en-US" dirty="0" smtClean="0"/>
              <a:t>There </a:t>
            </a:r>
            <a:r>
              <a:rPr lang="en-US" dirty="0"/>
              <a:t>are no charged particles, so they cannot conduct.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00192" y="4925486"/>
            <a:ext cx="25740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covalent compound carbon monoxide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is formed when petrol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burns in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limited supply of air in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car engine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And it is poisonous.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20" b="24832"/>
          <a:stretch/>
        </p:blipFill>
        <p:spPr>
          <a:xfrm>
            <a:off x="6300192" y="3204992"/>
            <a:ext cx="2520279" cy="1720494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88424" y="941819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941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43623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The </a:t>
            </a:r>
            <a:r>
              <a:rPr lang="en-US" sz="2400" dirty="0"/>
              <a:t>particles in solids usually form a regular </a:t>
            </a:r>
            <a:r>
              <a:rPr lang="en-US" sz="2400" dirty="0" smtClean="0"/>
              <a:t>lattice.</a:t>
            </a:r>
            <a:br>
              <a:rPr lang="en-US" sz="2400" dirty="0" smtClean="0"/>
            </a:br>
            <a:r>
              <a:rPr lang="en-US" sz="2400" dirty="0" smtClean="0"/>
              <a:t>Explain </a:t>
            </a:r>
            <a:r>
              <a:rPr lang="en-US" sz="2400" dirty="0"/>
              <a:t>what that means, in your own words.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Which </a:t>
            </a:r>
            <a:r>
              <a:rPr lang="en-US" sz="2400" dirty="0"/>
              <a:t>type of particles make up the lattice, </a:t>
            </a:r>
            <a:r>
              <a:rPr lang="en-US" sz="2400" dirty="0" smtClean="0"/>
              <a:t>in: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ionic compounds? </a:t>
            </a:r>
            <a:r>
              <a:rPr lang="en-US" sz="2400" b="1" dirty="0"/>
              <a:t>b</a:t>
            </a:r>
            <a:r>
              <a:rPr lang="en-US" sz="2400" dirty="0"/>
              <a:t> </a:t>
            </a:r>
            <a:r>
              <a:rPr lang="en-US" sz="2400" dirty="0" smtClean="0"/>
              <a:t>molecular compounds</a:t>
            </a:r>
            <a:r>
              <a:rPr lang="en-US" sz="2400" dirty="0"/>
              <a:t>?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Solid </a:t>
            </a:r>
            <a:r>
              <a:rPr lang="en-US" sz="2400" dirty="0"/>
              <a:t>sodium chloride will not conduct electricity, but </a:t>
            </a:r>
            <a:r>
              <a:rPr lang="en-US" sz="2400" dirty="0" smtClean="0"/>
              <a:t>a solution </a:t>
            </a:r>
            <a:r>
              <a:rPr lang="en-US" sz="2400" dirty="0"/>
              <a:t>of sodium chloride will conduct. Explain this.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A </a:t>
            </a:r>
            <a:r>
              <a:rPr lang="en-US" sz="2400" dirty="0"/>
              <a:t>compound melts at </a:t>
            </a:r>
            <a:r>
              <a:rPr lang="en-US" sz="2400" dirty="0" smtClean="0"/>
              <a:t>20</a:t>
            </a:r>
            <a:r>
              <a:rPr lang="en-US" sz="2400" baseline="30000" dirty="0" smtClean="0"/>
              <a:t>0</a:t>
            </a:r>
            <a:r>
              <a:rPr lang="en-US" sz="2400" dirty="0" smtClean="0"/>
              <a:t>C.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dirty="0" smtClean="0"/>
              <a:t> </a:t>
            </a:r>
            <a:r>
              <a:rPr lang="en-US" sz="2400" dirty="0"/>
              <a:t>What kind of structure do you think it </a:t>
            </a:r>
            <a:r>
              <a:rPr lang="en-US" sz="2400" dirty="0" smtClean="0"/>
              <a:t>has?</a:t>
            </a:r>
            <a:br>
              <a:rPr lang="en-US" sz="2400" dirty="0" smtClean="0"/>
            </a:br>
            <a:r>
              <a:rPr lang="en-US" sz="2400" dirty="0" smtClean="0"/>
              <a:t>Why </a:t>
            </a:r>
            <a:r>
              <a:rPr lang="en-US" sz="2400" dirty="0"/>
              <a:t>do you think </a:t>
            </a:r>
            <a:r>
              <a:rPr lang="en-US" sz="2400" dirty="0" smtClean="0"/>
              <a:t>so?</a:t>
            </a:r>
            <a:br>
              <a:rPr lang="en-US" sz="2400" dirty="0" smtClean="0"/>
            </a:br>
            <a:r>
              <a:rPr lang="en-US" sz="2400" b="1" dirty="0" smtClean="0"/>
              <a:t>b </a:t>
            </a:r>
            <a:r>
              <a:rPr lang="en-US" sz="2400" dirty="0"/>
              <a:t>Will it conduct electricity at </a:t>
            </a:r>
            <a:r>
              <a:rPr lang="en-US" sz="2400" dirty="0" smtClean="0"/>
              <a:t>25</a:t>
            </a:r>
            <a:r>
              <a:rPr lang="en-US" sz="2400" baseline="30000" dirty="0" smtClean="0"/>
              <a:t>0</a:t>
            </a:r>
            <a:r>
              <a:rPr lang="en-US" sz="2400" dirty="0" smtClean="0"/>
              <a:t>C</a:t>
            </a:r>
            <a:r>
              <a:rPr lang="en-US" sz="2400" dirty="0"/>
              <a:t>? Give a reason.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Describe </a:t>
            </a:r>
            <a:r>
              <a:rPr lang="en-US" sz="2400" dirty="0"/>
              <a:t>the arrangement of the molecules in ice. How </a:t>
            </a:r>
            <a:r>
              <a:rPr lang="en-US" sz="2400" dirty="0" smtClean="0"/>
              <a:t>will the </a:t>
            </a:r>
            <a:r>
              <a:rPr lang="en-US" sz="2400" dirty="0"/>
              <a:t>arrangement change as the ice warms up?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259100" y="569434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100" dirty="0" smtClean="0"/>
              <a:t>4.7 – Comparing Ionic &amp; </a:t>
            </a:r>
            <a:r>
              <a:rPr lang="en-US" sz="3100" dirty="0" smtClean="0"/>
              <a:t>Covalent Compounds</a:t>
            </a:r>
            <a:endParaRPr lang="en-GB" sz="3100" b="1" dirty="0" smtClean="0"/>
          </a:p>
        </p:txBody>
      </p:sp>
    </p:spTree>
    <p:extLst>
      <p:ext uri="{BB962C8B-B14F-4D97-AF65-F5344CB8AC3E}">
        <p14:creationId xmlns:p14="http://schemas.microsoft.com/office/powerpoint/2010/main" val="72275580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480720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>
                <a:solidFill>
                  <a:srgbClr val="C00000"/>
                </a:solidFill>
              </a:rPr>
              <a:t>Not all covalent solids are molecular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In all the solids in this table, the atoms are held together by </a:t>
            </a:r>
            <a:r>
              <a:rPr lang="en-US" sz="1900" dirty="0" smtClean="0"/>
              <a:t>covalent bonds</a:t>
            </a:r>
            <a:r>
              <a:rPr lang="en-US" sz="1900" dirty="0"/>
              <a:t>. But compare their melting points. What do you notice</a:t>
            </a:r>
            <a:r>
              <a:rPr lang="en-US" sz="1900" dirty="0" smtClean="0"/>
              <a:t>?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The </a:t>
            </a:r>
            <a:r>
              <a:rPr lang="en-US" sz="1900" dirty="0"/>
              <a:t>first three substances are molecular solids. Their molecules are </a:t>
            </a:r>
            <a:r>
              <a:rPr lang="en-US" sz="1900" dirty="0" smtClean="0"/>
              <a:t>held in </a:t>
            </a:r>
            <a:r>
              <a:rPr lang="en-US" sz="1900" dirty="0"/>
              <a:t>a lattice by weak forces – so the solids melt easily, at low temperatures.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But diamond and silica are different. Their melting points show that </a:t>
            </a:r>
            <a:r>
              <a:rPr lang="en-US" sz="1900" dirty="0" smtClean="0"/>
              <a:t>they are </a:t>
            </a:r>
            <a:r>
              <a:rPr lang="en-US" sz="1900" dirty="0"/>
              <a:t>not molecular solids with weak lattices. In fact they exist as </a:t>
            </a:r>
            <a:r>
              <a:rPr lang="en-US" sz="1900" b="1" dirty="0" smtClean="0">
                <a:solidFill>
                  <a:srgbClr val="FF0000"/>
                </a:solidFill>
              </a:rPr>
              <a:t>giant covalent </a:t>
            </a:r>
            <a:r>
              <a:rPr lang="en-US" sz="1900" b="1" dirty="0">
                <a:solidFill>
                  <a:srgbClr val="FF0000"/>
                </a:solidFill>
              </a:rPr>
              <a:t>structures, or macromolecules.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02796"/>
          </a:xfrm>
        </p:spPr>
        <p:txBody>
          <a:bodyPr>
            <a:noAutofit/>
          </a:bodyPr>
          <a:lstStyle/>
          <a:p>
            <a:r>
              <a:rPr lang="en-GB" sz="3600" dirty="0" smtClean="0"/>
              <a:t>4.8 – </a:t>
            </a:r>
            <a:r>
              <a:rPr lang="en-GB" sz="3600" dirty="0"/>
              <a:t>Giant </a:t>
            </a:r>
            <a:r>
              <a:rPr lang="en-GB" sz="3600" dirty="0" smtClean="0"/>
              <a:t>Covalent Structures</a:t>
            </a:r>
            <a:endParaRPr lang="en-GB" sz="36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201921"/>
              </p:ext>
            </p:extLst>
          </p:nvPr>
        </p:nvGraphicFramePr>
        <p:xfrm>
          <a:off x="258328" y="2348880"/>
          <a:ext cx="647391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6956"/>
                <a:gridCol w="3236956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Substance</a:t>
                      </a:r>
                      <a:endParaRPr lang="en-GB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Melting point / °C</a:t>
                      </a:r>
                      <a:endParaRPr lang="en-GB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ice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phosphorus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sulfur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silicon dioxide (silica)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(as diamond)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3550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52"/>
          <a:stretch/>
        </p:blipFill>
        <p:spPr>
          <a:xfrm>
            <a:off x="6811057" y="1124744"/>
            <a:ext cx="2067480" cy="29642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11055" y="4151256"/>
            <a:ext cx="20674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Diamond: so hard that it is used </a:t>
            </a:r>
            <a:r>
              <a:rPr lang="en-US" dirty="0" smtClean="0">
                <a:latin typeface="FrutigerLTStd-Light"/>
              </a:rPr>
              <a:t>to edge </a:t>
            </a:r>
            <a:r>
              <a:rPr lang="en-US" dirty="0">
                <a:latin typeface="FrutigerLTStd-Light"/>
              </a:rPr>
              <a:t>wheels for cutting stone.</a:t>
            </a:r>
            <a:endParaRPr lang="en-GB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88424" y="587727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073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712968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Diamond </a:t>
            </a:r>
            <a:r>
              <a:rPr lang="en-US" sz="1900" b="1" dirty="0">
                <a:solidFill>
                  <a:srgbClr val="C00000"/>
                </a:solidFill>
              </a:rPr>
              <a:t>– a giant covalent structure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Diamond is made of carbon atoms, held in a strong lattice: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Diamond </a:t>
            </a:r>
            <a:r>
              <a:rPr lang="en-US" sz="1900" dirty="0"/>
              <a:t>has these properties: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It </a:t>
            </a:r>
            <a:r>
              <a:rPr lang="en-US" sz="1900" dirty="0"/>
              <a:t>is very hard, because each atom is held in place by four </a:t>
            </a:r>
            <a:r>
              <a:rPr lang="en-US" sz="1900" dirty="0" smtClean="0"/>
              <a:t>strong covalent </a:t>
            </a:r>
            <a:r>
              <a:rPr lang="en-US" sz="1900" dirty="0"/>
              <a:t>bonds. In fact it is the hardest substance on Earth.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For </a:t>
            </a:r>
            <a:r>
              <a:rPr lang="en-US" sz="1900" dirty="0"/>
              <a:t>the same reason it has a very high melting point, </a:t>
            </a:r>
            <a:r>
              <a:rPr lang="en-US" sz="1900" dirty="0" smtClean="0"/>
              <a:t>3550</a:t>
            </a:r>
            <a:r>
              <a:rPr lang="en-US" sz="1900" baseline="30000" dirty="0" smtClean="0"/>
              <a:t>0</a:t>
            </a:r>
            <a:r>
              <a:rPr lang="en-US" sz="1900" dirty="0" smtClean="0"/>
              <a:t>C</a:t>
            </a:r>
            <a:r>
              <a:rPr lang="en-US" sz="1900" dirty="0"/>
              <a:t>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It </a:t>
            </a:r>
            <a:r>
              <a:rPr lang="en-US" sz="1900" dirty="0"/>
              <a:t>can’t conduct electricity because there are no ions or free electrons </a:t>
            </a:r>
            <a:r>
              <a:rPr lang="en-US" sz="1900" dirty="0" smtClean="0"/>
              <a:t>to carry </a:t>
            </a:r>
            <a:r>
              <a:rPr lang="en-US" sz="1900" dirty="0"/>
              <a:t>the charge.</a:t>
            </a:r>
            <a:endParaRPr lang="en-US" sz="19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02796"/>
          </a:xfrm>
        </p:spPr>
        <p:txBody>
          <a:bodyPr>
            <a:noAutofit/>
          </a:bodyPr>
          <a:lstStyle/>
          <a:p>
            <a:r>
              <a:rPr lang="en-GB" sz="3600" dirty="0" smtClean="0"/>
              <a:t>4.8 – </a:t>
            </a:r>
            <a:r>
              <a:rPr lang="en-GB" sz="3600" dirty="0"/>
              <a:t>Giant </a:t>
            </a:r>
            <a:r>
              <a:rPr lang="en-GB" sz="3600" dirty="0" smtClean="0"/>
              <a:t>Covalent Structures</a:t>
            </a:r>
            <a:endParaRPr lang="en-GB" sz="36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844824"/>
            <a:ext cx="3269139" cy="20221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55976" y="1844824"/>
            <a:ext cx="1718144" cy="19442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513" y="3789040"/>
            <a:ext cx="30963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carbon atom forms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covalent bonds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four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others, 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shown above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Each outer atom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then bonds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three more, and so on.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47924" y="3861048"/>
            <a:ext cx="29962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Eventually billions of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carbon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atoms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are bonded together, 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giant covalent structure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shows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just a very tiny part of it.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8" r="15933"/>
          <a:stretch/>
        </p:blipFill>
        <p:spPr>
          <a:xfrm>
            <a:off x="6981445" y="1196752"/>
            <a:ext cx="1839027" cy="215885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17063" y="3515524"/>
            <a:ext cx="21754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result is a single crystal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 diamond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This one has been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cut, shaped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and polished, to make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sparkle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388424" y="479715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4886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54006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70" b="1" dirty="0" smtClean="0">
                <a:solidFill>
                  <a:srgbClr val="C00000"/>
                </a:solidFill>
              </a:rPr>
              <a:t>Silica </a:t>
            </a:r>
            <a:r>
              <a:rPr lang="en-US" sz="2070" b="1" dirty="0">
                <a:solidFill>
                  <a:srgbClr val="C00000"/>
                </a:solidFill>
              </a:rPr>
              <a:t>is similar to diamond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70" dirty="0"/>
              <a:t>Silica, SiO</a:t>
            </a:r>
            <a:r>
              <a:rPr lang="en-US" sz="2070" baseline="-25000" dirty="0"/>
              <a:t>2</a:t>
            </a:r>
            <a:r>
              <a:rPr lang="en-US" sz="2070" dirty="0"/>
              <a:t>, occurs naturally as </a:t>
            </a:r>
            <a:r>
              <a:rPr lang="en-US" sz="2070" b="1" dirty="0"/>
              <a:t>quartz</a:t>
            </a:r>
            <a:r>
              <a:rPr lang="en-US" sz="2070" dirty="0"/>
              <a:t>, the main mineral in </a:t>
            </a:r>
            <a:r>
              <a:rPr lang="en-US" sz="2070" b="1" dirty="0" smtClean="0"/>
              <a:t>sand</a:t>
            </a:r>
            <a:r>
              <a:rPr lang="en-US" sz="2070" dirty="0" smtClean="0"/>
              <a:t>. Like </a:t>
            </a:r>
            <a:r>
              <a:rPr lang="en-US" sz="2070" dirty="0"/>
              <a:t>diamond, it forms a giant covalent structure, as shown on the right.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70" dirty="0"/>
              <a:t>Each silicon atom bonds covalently to four oxygen atoms. And </a:t>
            </a:r>
            <a:r>
              <a:rPr lang="en-US" sz="2070" dirty="0" smtClean="0"/>
              <a:t>each oxygen </a:t>
            </a:r>
            <a:r>
              <a:rPr lang="en-US" sz="2070" dirty="0"/>
              <a:t>atom bonds covalently to two silicon atoms. The result is a </a:t>
            </a:r>
            <a:r>
              <a:rPr lang="en-US" sz="2070" dirty="0" smtClean="0"/>
              <a:t>very hard </a:t>
            </a:r>
            <a:r>
              <a:rPr lang="en-US" sz="2070" dirty="0"/>
              <a:t>substance with a melting point of </a:t>
            </a:r>
            <a:r>
              <a:rPr lang="en-US" sz="2070" dirty="0" smtClean="0"/>
              <a:t>1710</a:t>
            </a:r>
            <a:r>
              <a:rPr lang="en-US" sz="2070" baseline="30000" dirty="0" smtClean="0"/>
              <a:t>0</a:t>
            </a:r>
            <a:r>
              <a:rPr lang="en-US" sz="2070" dirty="0" smtClean="0"/>
              <a:t>C</a:t>
            </a:r>
            <a:r>
              <a:rPr lang="en-US" sz="2070" dirty="0"/>
              <a:t>.</a:t>
            </a:r>
            <a:endParaRPr lang="en-US" sz="207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02796"/>
          </a:xfrm>
        </p:spPr>
        <p:txBody>
          <a:bodyPr>
            <a:noAutofit/>
          </a:bodyPr>
          <a:lstStyle/>
          <a:p>
            <a:r>
              <a:rPr lang="en-GB" sz="3600" dirty="0" smtClean="0"/>
              <a:t>4.8 – </a:t>
            </a:r>
            <a:r>
              <a:rPr lang="en-GB" sz="3600" dirty="0"/>
              <a:t>Giant </a:t>
            </a:r>
            <a:r>
              <a:rPr lang="en-GB" sz="3600" dirty="0" smtClean="0"/>
              <a:t>Covalent Structures</a:t>
            </a:r>
            <a:endParaRPr lang="en-GB" sz="3600" b="1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5744702" y="4358431"/>
            <a:ext cx="314777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Silicon dioxide is made up of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oxygen atoms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and silicon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atoms.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Billions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of them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bond together like this, to give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a giant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structure.</a:t>
            </a:r>
            <a:endParaRPr lang="en-GB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4702" y="1196749"/>
            <a:ext cx="3147778" cy="2592291"/>
          </a:xfrm>
          <a:prstGeom prst="rect">
            <a:avLst/>
          </a:prstGeom>
        </p:spPr>
      </p:pic>
      <p:pic>
        <p:nvPicPr>
          <p:cNvPr id="3" name="4.7 - Diamond and silicon diox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4402564"/>
            <a:ext cx="3773831" cy="2122780"/>
          </a:xfrm>
          <a:prstGeom prst="rect">
            <a:avLst/>
          </a:prstGeom>
        </p:spPr>
      </p:pic>
      <p:sp>
        <p:nvSpPr>
          <p:cNvPr id="6" name="TextBox 5">
            <a:hlinkClick r:id="rId7" action="ppaction://hlinkfile"/>
          </p:cNvPr>
          <p:cNvSpPr txBox="1"/>
          <p:nvPr/>
        </p:nvSpPr>
        <p:spPr>
          <a:xfrm>
            <a:off x="4241375" y="6132089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sp>
        <p:nvSpPr>
          <p:cNvPr id="10" name="TextBox 9">
            <a:hlinkClick r:id="rId8" action="ppaction://hlinksldjump"/>
          </p:cNvPr>
          <p:cNvSpPr txBox="1"/>
          <p:nvPr/>
        </p:nvSpPr>
        <p:spPr>
          <a:xfrm>
            <a:off x="8388424" y="3284984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68231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Graphite </a:t>
            </a:r>
            <a:r>
              <a:rPr lang="en-US" b="1" dirty="0">
                <a:solidFill>
                  <a:srgbClr val="C00000"/>
                </a:solidFill>
              </a:rPr>
              <a:t>– a very different giant </a:t>
            </a:r>
            <a:r>
              <a:rPr lang="en-US" b="1" dirty="0" smtClean="0">
                <a:solidFill>
                  <a:srgbClr val="C00000"/>
                </a:solidFill>
              </a:rPr>
              <a:t>structure</a:t>
            </a:r>
            <a:endParaRPr lang="en-US" b="1" dirty="0">
              <a:solidFill>
                <a:srgbClr val="C00000"/>
              </a:solidFill>
            </a:endParaRP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Like diamond, graphite is made only of carbon atoms. So diamond </a:t>
            </a:r>
            <a:r>
              <a:rPr lang="en-US" dirty="0" smtClean="0"/>
              <a:t>and graphite </a:t>
            </a:r>
            <a:r>
              <a:rPr lang="en-US" dirty="0"/>
              <a:t>are </a:t>
            </a:r>
            <a:r>
              <a:rPr lang="en-US" b="1" dirty="0">
                <a:solidFill>
                  <a:srgbClr val="FF0000"/>
                </a:solidFill>
              </a:rPr>
              <a:t>allotropes </a:t>
            </a:r>
            <a:r>
              <a:rPr lang="en-US" dirty="0"/>
              <a:t>of carbon – two forms of the same element.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Diamond is the hardest solid on Earth. But graphite is one of the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softest! This </a:t>
            </a:r>
            <a:r>
              <a:rPr lang="en-US" dirty="0"/>
              <a:t>difference is a result of their very different structures: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Graphite </a:t>
            </a:r>
            <a:r>
              <a:rPr lang="en-US" dirty="0"/>
              <a:t>has these properties: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Unlike </a:t>
            </a:r>
            <a:r>
              <a:rPr lang="en-US" dirty="0"/>
              <a:t>diamond, it is soft and slippery. That is because the sheets </a:t>
            </a:r>
            <a:r>
              <a:rPr lang="en-US" dirty="0" smtClean="0"/>
              <a:t>can slide </a:t>
            </a:r>
            <a:r>
              <a:rPr lang="en-US" dirty="0"/>
              <a:t>over each other easily.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Unlike </a:t>
            </a:r>
            <a:r>
              <a:rPr lang="en-US" dirty="0"/>
              <a:t>diamond, it is a good conductor of electricity. That is because </a:t>
            </a:r>
            <a:r>
              <a:rPr lang="en-US" dirty="0" smtClean="0"/>
              <a:t>each carbon </a:t>
            </a:r>
            <a:r>
              <a:rPr lang="en-US" dirty="0"/>
              <a:t>atom has four outer electrons, but forms only three bonds. So </a:t>
            </a:r>
            <a:r>
              <a:rPr lang="en-US" dirty="0" smtClean="0"/>
              <a:t>the fourth </a:t>
            </a:r>
            <a:r>
              <a:rPr lang="en-US" dirty="0"/>
              <a:t>electron is free to move through the graphite, carrying charge.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02796"/>
          </a:xfrm>
        </p:spPr>
        <p:txBody>
          <a:bodyPr>
            <a:noAutofit/>
          </a:bodyPr>
          <a:lstStyle/>
          <a:p>
            <a:r>
              <a:rPr lang="en-GB" sz="3600" dirty="0" smtClean="0"/>
              <a:t>4.8 – </a:t>
            </a:r>
            <a:r>
              <a:rPr lang="en-GB" sz="3600" dirty="0"/>
              <a:t>Giant </a:t>
            </a:r>
            <a:r>
              <a:rPr lang="en-GB" sz="3600" dirty="0" smtClean="0"/>
              <a:t>Covalent Structures</a:t>
            </a:r>
            <a:endParaRPr lang="en-GB" sz="3600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179513" y="3863950"/>
            <a:ext cx="30963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graphite, each carbon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atom forms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covalent bonds to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three others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This gives rings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six atoms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75856" y="4182179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rings form flat sheets that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lie 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top of each other, held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together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weak forces.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72199" y="4079974"/>
            <a:ext cx="25202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Under a microscope, you can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see 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layered structure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graphite quite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clearly.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636912"/>
            <a:ext cx="2376776" cy="13951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906" y="2564904"/>
            <a:ext cx="2363432" cy="12601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3888" y="2561846"/>
            <a:ext cx="2232248" cy="1640497"/>
          </a:xfrm>
          <a:prstGeom prst="rect">
            <a:avLst/>
          </a:prstGeom>
        </p:spPr>
      </p:pic>
      <p:sp>
        <p:nvSpPr>
          <p:cNvPr id="15" name="TextBox 14">
            <a:hlinkClick r:id="rId6" action="ppaction://hlinkfile"/>
          </p:cNvPr>
          <p:cNvSpPr txBox="1"/>
          <p:nvPr/>
        </p:nvSpPr>
        <p:spPr>
          <a:xfrm>
            <a:off x="7512162" y="1959934"/>
            <a:ext cx="124906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Click Here</a:t>
            </a:r>
            <a:endParaRPr lang="en-GB" dirty="0"/>
          </a:p>
        </p:txBody>
      </p:sp>
      <p:sp>
        <p:nvSpPr>
          <p:cNvPr id="12" name="TextBox 11">
            <a:hlinkClick r:id="rId7" action="ppaction://hlinksldjump"/>
          </p:cNvPr>
          <p:cNvSpPr txBox="1"/>
          <p:nvPr/>
        </p:nvSpPr>
        <p:spPr>
          <a:xfrm>
            <a:off x="8388424" y="5910371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785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615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Making use of these giant structures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Different properties lead to different uses, as this table shows.</a:t>
            </a:r>
            <a:endParaRPr lang="en-US" sz="2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/>
              <a:t>4.8 – Giant Covalent Structures</a:t>
            </a:r>
            <a:endParaRPr lang="en-GB" sz="32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91069"/>
              </p:ext>
            </p:extLst>
          </p:nvPr>
        </p:nvGraphicFramePr>
        <p:xfrm>
          <a:off x="251520" y="2954104"/>
          <a:ext cx="8606453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2880320"/>
                <a:gridCol w="4285973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Substance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Properties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Uses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rowSpan="2"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diamond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hardest known substance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 tools for drilling and cutting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does not conduct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2880">
                <a:tc rowSpan="3"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Graphite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soft and slippery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 a lubricant for engines and locks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soft and dark in colour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pencil ‘lead’ (mixed with clay)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42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conducts electricity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electrodes, and connecting brushes</a:t>
                      </a:r>
                    </a:p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 generators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2880">
                <a:tc rowSpan="3"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silica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hard, can scratch things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 sandpaper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hard, lets light through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making glass and lenses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576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GB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high melting point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 bricks for lining furnaces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6228184" y="2237963"/>
            <a:ext cx="2646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Pencil ‘lead’ is a mixture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graphite and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clay.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64"/>
          <a:stretch/>
        </p:blipFill>
        <p:spPr>
          <a:xfrm>
            <a:off x="6794585" y="1124744"/>
            <a:ext cx="2063389" cy="1059465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88424" y="587727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47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447966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800" dirty="0" smtClean="0"/>
              <a:t>The </a:t>
            </a:r>
            <a:r>
              <a:rPr lang="en-US" sz="2800" dirty="0"/>
              <a:t>covalent compound ethanol melts at –</a:t>
            </a:r>
            <a:r>
              <a:rPr lang="en-US" sz="2800" dirty="0" smtClean="0"/>
              <a:t>114</a:t>
            </a:r>
            <a:r>
              <a:rPr lang="en-US" sz="2800" baseline="30000" dirty="0" smtClean="0"/>
              <a:t>0</a:t>
            </a:r>
            <a:r>
              <a:rPr lang="en-US" sz="2800" dirty="0" smtClean="0"/>
              <a:t>C</a:t>
            </a:r>
            <a:r>
              <a:rPr lang="en-US" sz="2800" dirty="0"/>
              <a:t>. Is it </a:t>
            </a:r>
            <a:r>
              <a:rPr lang="en-US" sz="2800" dirty="0" smtClean="0"/>
              <a:t>a molecular </a:t>
            </a:r>
            <a:r>
              <a:rPr lang="en-US" sz="2800" dirty="0"/>
              <a:t>compound, or a giant structure? Explain.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800" dirty="0" smtClean="0"/>
              <a:t>Diamond </a:t>
            </a:r>
            <a:r>
              <a:rPr lang="en-US" sz="2800" dirty="0"/>
              <a:t>and graphite are allotropes of carbon. What </a:t>
            </a:r>
            <a:r>
              <a:rPr lang="en-US" sz="2800" dirty="0" smtClean="0"/>
              <a:t>does that </a:t>
            </a:r>
            <a:r>
              <a:rPr lang="en-US" sz="2800" dirty="0"/>
              <a:t>mean?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800" dirty="0" smtClean="0"/>
              <a:t>Why </a:t>
            </a:r>
            <a:r>
              <a:rPr lang="en-US" sz="2800" dirty="0"/>
              <a:t>is diamond so hard?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800" dirty="0" smtClean="0"/>
              <a:t>Why </a:t>
            </a:r>
            <a:r>
              <a:rPr lang="en-US" sz="2800" dirty="0"/>
              <a:t>do diamond and graphite have such very </a:t>
            </a:r>
            <a:r>
              <a:rPr lang="en-US" sz="2800" dirty="0" smtClean="0"/>
              <a:t>different properties</a:t>
            </a:r>
            <a:r>
              <a:rPr lang="en-US" sz="2800" dirty="0"/>
              <a:t>? Draw diagrams to help you </a:t>
            </a:r>
            <a:r>
              <a:rPr lang="en-US" sz="2800" dirty="0" smtClean="0"/>
              <a:t>explain.</a:t>
            </a:r>
          </a:p>
          <a:p>
            <a:pPr marL="620713" indent="-620713">
              <a:lnSpc>
                <a:spcPts val="35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2800" b="1" dirty="0" smtClean="0"/>
              <a:t>a</a:t>
            </a:r>
            <a:r>
              <a:rPr lang="en-US" sz="2800" dirty="0" smtClean="0"/>
              <a:t> </a:t>
            </a:r>
            <a:r>
              <a:rPr lang="en-US" sz="2800" dirty="0"/>
              <a:t>Explain why silica has a high melting </a:t>
            </a:r>
            <a:r>
              <a:rPr lang="en-US" sz="2800" dirty="0" smtClean="0"/>
              <a:t>point.</a:t>
            </a:r>
            <a:br>
              <a:rPr lang="en-US" sz="2800" dirty="0" smtClean="0"/>
            </a:br>
            <a:r>
              <a:rPr lang="en-US" sz="2800" b="1" dirty="0" smtClean="0"/>
              <a:t>b</a:t>
            </a:r>
            <a:r>
              <a:rPr lang="en-US" sz="2800" dirty="0" smtClean="0"/>
              <a:t> </a:t>
            </a:r>
            <a:r>
              <a:rPr lang="en-US" sz="2800" dirty="0"/>
              <a:t>See if you can suggest a reason why its melting point </a:t>
            </a:r>
            <a:r>
              <a:rPr lang="en-US" sz="2800" dirty="0" smtClean="0"/>
              <a:t>is lower </a:t>
            </a:r>
            <a:r>
              <a:rPr lang="en-US" sz="2800" dirty="0"/>
              <a:t>than diamond’s.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318076" y="301773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/>
              <a:t>4.8 – Giant Covalent Structures</a:t>
            </a:r>
            <a:endParaRPr lang="en-GB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4750443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6150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Clues </a:t>
            </a:r>
            <a:r>
              <a:rPr lang="en-US" sz="2100" b="1" dirty="0">
                <a:solidFill>
                  <a:srgbClr val="C00000"/>
                </a:solidFill>
              </a:rPr>
              <a:t>from melting points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Compare these melting </a:t>
            </a:r>
            <a:r>
              <a:rPr lang="en-US" sz="2100" dirty="0" smtClean="0"/>
              <a:t>points: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4.9 </a:t>
            </a:r>
            <a:r>
              <a:rPr lang="en-GB" sz="4000" dirty="0"/>
              <a:t>– </a:t>
            </a:r>
            <a:r>
              <a:rPr lang="en-GB" sz="4000" dirty="0" smtClean="0"/>
              <a:t>The Bonding in Metals</a:t>
            </a:r>
            <a:endParaRPr lang="en-GB" sz="36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641155"/>
              </p:ext>
            </p:extLst>
          </p:nvPr>
        </p:nvGraphicFramePr>
        <p:xfrm>
          <a:off x="251520" y="1916832"/>
          <a:ext cx="8568953" cy="278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9355"/>
                <a:gridCol w="3254033"/>
                <a:gridCol w="3145565"/>
              </a:tblGrid>
              <a:tr h="307706">
                <a:tc>
                  <a:txBody>
                    <a:bodyPr/>
                    <a:lstStyle/>
                    <a:p>
                      <a:r>
                        <a:rPr kumimoji="0" lang="en-GB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Structure</a:t>
                      </a:r>
                      <a:endParaRPr lang="en-GB" sz="17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Examples</a:t>
                      </a:r>
                      <a:endParaRPr lang="en-GB" sz="17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Meting Point </a:t>
                      </a:r>
                      <a:r>
                        <a:rPr kumimoji="0" lang="en-GB" sz="1700" b="1" i="1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kumimoji="0" lang="en-GB" sz="1700" b="1" i="0" u="none" strike="noStrike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7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lang="en-GB" sz="17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35141">
                <a:tc>
                  <a:txBody>
                    <a:bodyPr/>
                    <a:lstStyle/>
                    <a:p>
                      <a:r>
                        <a:rPr kumimoji="0" lang="en-IE" sz="17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Molecular</a:t>
                      </a:r>
                      <a:endParaRPr kumimoji="0" lang="en-GB" sz="17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dioxide</a:t>
                      </a:r>
                    </a:p>
                    <a:p>
                      <a:pPr algn="l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-56</a:t>
                      </a:r>
                    </a:p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35141">
                <a:tc>
                  <a:txBody>
                    <a:bodyPr/>
                    <a:lstStyle/>
                    <a:p>
                      <a:r>
                        <a:rPr kumimoji="0" lang="en-IE" sz="17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Giant ionic</a:t>
                      </a:r>
                      <a:endParaRPr kumimoji="0" lang="en-GB" sz="17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chloride</a:t>
                      </a:r>
                    </a:p>
                    <a:p>
                      <a:r>
                        <a:rPr kumimoji="0" lang="en-GB" sz="17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magnesium oxide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801</a:t>
                      </a:r>
                    </a:p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2852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35141">
                <a:tc>
                  <a:txBody>
                    <a:bodyPr/>
                    <a:lstStyle/>
                    <a:p>
                      <a:r>
                        <a:rPr kumimoji="0" lang="en-IE" sz="17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Giant covalent</a:t>
                      </a:r>
                      <a:endParaRPr kumimoji="0" lang="en-GB" sz="17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</a:p>
                    <a:p>
                      <a:pPr algn="l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Silica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3550</a:t>
                      </a:r>
                    </a:p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1610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35141">
                <a:tc>
                  <a:txBody>
                    <a:bodyPr/>
                    <a:lstStyle/>
                    <a:p>
                      <a:r>
                        <a:rPr kumimoji="0" lang="en-IE" sz="17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Metal</a:t>
                      </a:r>
                      <a:endParaRPr kumimoji="0" lang="en-GB" sz="17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Iron</a:t>
                      </a:r>
                    </a:p>
                    <a:p>
                      <a:pPr algn="l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1535</a:t>
                      </a:r>
                    </a:p>
                    <a:p>
                      <a:pPr algn="ctr"/>
                      <a:r>
                        <a:rPr lang="en-I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1083</a:t>
                      </a:r>
                      <a:endParaRPr lang="en-GB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59143" y="4797152"/>
            <a:ext cx="8561329" cy="1818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70" dirty="0"/>
              <a:t>The table shows clearly that:</a:t>
            </a:r>
          </a:p>
          <a:p>
            <a:pPr marL="62071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70" b="1" dirty="0" smtClean="0"/>
              <a:t>molecular </a:t>
            </a:r>
            <a:r>
              <a:rPr lang="en-US" sz="1870" b="1" dirty="0"/>
              <a:t>substances have low melting points. </a:t>
            </a:r>
            <a:r>
              <a:rPr lang="en-US" sz="1870" dirty="0"/>
              <a:t>That is because </a:t>
            </a:r>
            <a:r>
              <a:rPr lang="en-US" sz="1870" dirty="0" smtClean="0"/>
              <a:t>the forces </a:t>
            </a:r>
            <a:r>
              <a:rPr lang="en-US" sz="1870" dirty="0"/>
              <a:t>between molecules in the lattice are weak.</a:t>
            </a:r>
          </a:p>
          <a:p>
            <a:pPr marL="620713" indent="-28575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870" b="1" dirty="0" smtClean="0"/>
              <a:t>giant </a:t>
            </a:r>
            <a:r>
              <a:rPr lang="en-US" sz="1870" b="1" dirty="0"/>
              <a:t>structures such as sodium chloride and diamond have </a:t>
            </a:r>
            <a:r>
              <a:rPr lang="en-US" sz="1870" b="1" dirty="0" smtClean="0"/>
              <a:t>much higher </a:t>
            </a:r>
            <a:r>
              <a:rPr lang="en-US" sz="1870" b="1" dirty="0"/>
              <a:t>melting points. </a:t>
            </a:r>
            <a:r>
              <a:rPr lang="en-US" sz="1870" dirty="0"/>
              <a:t>That is because the bonds between ions </a:t>
            </a:r>
            <a:r>
              <a:rPr lang="en-US" sz="1870" dirty="0" smtClean="0"/>
              <a:t>or atoms </a:t>
            </a:r>
            <a:r>
              <a:rPr lang="en-US" sz="1870" dirty="0"/>
              <a:t>within giant structures are very strong</a:t>
            </a:r>
            <a:r>
              <a:rPr lang="en-US" sz="1870" dirty="0" smtClean="0"/>
              <a:t>.</a:t>
            </a:r>
            <a:endParaRPr lang="en-US" sz="1870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88424" y="1052736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459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64096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Now look at the metals. They too have high melting points – much </a:t>
            </a:r>
            <a:r>
              <a:rPr lang="en-US" sz="1700" dirty="0" smtClean="0"/>
              <a:t>higher than </a:t>
            </a:r>
            <a:r>
              <a:rPr lang="en-US" sz="1700" dirty="0"/>
              <a:t>for carbon dioxide or water. This gives us a clue that they too </a:t>
            </a:r>
            <a:r>
              <a:rPr lang="en-US" sz="1700" dirty="0" smtClean="0"/>
              <a:t>might be </a:t>
            </a:r>
            <a:r>
              <a:rPr lang="en-US" sz="1700" dirty="0"/>
              <a:t>giant structures. And so they are, as you’ll see below</a:t>
            </a:r>
            <a:r>
              <a:rPr lang="en-US" sz="1700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C00000"/>
                </a:solidFill>
              </a:rPr>
              <a:t>The structure of metals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In metals, the atoms are packed tightly together in a regular lattice.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tight packing allows outer electrons to separate from their atoms.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result is a lattice of ions in a ‘sea’ of electrons that are free to move.</a:t>
            </a:r>
            <a:endParaRPr lang="en-US" sz="17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4.9 </a:t>
            </a:r>
            <a:r>
              <a:rPr lang="en-GB" sz="4000" dirty="0"/>
              <a:t>– </a:t>
            </a:r>
            <a:r>
              <a:rPr lang="en-GB" sz="4000" dirty="0" smtClean="0"/>
              <a:t>The Bonding in Metals</a:t>
            </a:r>
            <a:endParaRPr lang="en-GB" sz="36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063006"/>
            <a:ext cx="2650128" cy="18061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1" b="10063"/>
          <a:stretch/>
        </p:blipFill>
        <p:spPr>
          <a:xfrm>
            <a:off x="6444208" y="3063006"/>
            <a:ext cx="2448272" cy="18061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3063005"/>
            <a:ext cx="3081087" cy="180615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9513" y="4941168"/>
            <a:ext cx="2894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copper ions are held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together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their attraction to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free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between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them.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strong forces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attraction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called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metallic bonds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3260599" y="4941168"/>
            <a:ext cx="28235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regular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arrangement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ions results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crystals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copper. This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shows the crystals in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piece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copper, magnified 1000 times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They are all at different angles.)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70766" y="4941168"/>
            <a:ext cx="26217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copper crystals are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called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A lump of copper like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this one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consists of millions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grains joined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together. You need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microscope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to see them.</a:t>
            </a:r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388424" y="1733907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5944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63367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b="1" dirty="0"/>
              <a:t>The metallic bond is the attraction between metal ions and </a:t>
            </a:r>
            <a:r>
              <a:rPr lang="en-US" sz="2600" b="1" dirty="0" smtClean="0"/>
              <a:t>free electrons</a:t>
            </a:r>
            <a:r>
              <a:rPr lang="en-US" sz="2600" b="1" dirty="0"/>
              <a:t>.</a:t>
            </a:r>
          </a:p>
          <a:p>
            <a:pPr marL="534988" indent="-53498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/>
              <a:t>It is the same with all metals. The ions sit in a lattice, held together </a:t>
            </a:r>
            <a:r>
              <a:rPr lang="en-US" sz="2600" dirty="0" smtClean="0"/>
              <a:t>by their </a:t>
            </a:r>
            <a:r>
              <a:rPr lang="en-US" sz="2600" dirty="0"/>
              <a:t>strong attraction to the free electrons. And because the ions are </a:t>
            </a:r>
            <a:r>
              <a:rPr lang="en-US" sz="2600" dirty="0" smtClean="0"/>
              <a:t>in a </a:t>
            </a:r>
            <a:r>
              <a:rPr lang="en-US" sz="2600" dirty="0"/>
              <a:t>regular pattern, metals are crystalline.</a:t>
            </a:r>
            <a:endParaRPr lang="en-US" sz="26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4.9 </a:t>
            </a:r>
            <a:r>
              <a:rPr lang="en-GB" sz="4000" dirty="0"/>
              <a:t>– </a:t>
            </a:r>
            <a:r>
              <a:rPr lang="en-GB" sz="4000" dirty="0" smtClean="0"/>
              <a:t>The Bonding in Metals</a:t>
            </a:r>
            <a:endParaRPr lang="en-GB" sz="3600" b="1" dirty="0" smtClean="0"/>
          </a:p>
        </p:txBody>
      </p:sp>
      <p:sp>
        <p:nvSpPr>
          <p:cNvPr id="10" name="Rectangle 9"/>
          <p:cNvSpPr/>
          <p:nvPr/>
        </p:nvSpPr>
        <p:spPr>
          <a:xfrm>
            <a:off x="5436096" y="4509120"/>
            <a:ext cx="345638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Equipment for measuring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melting points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 the school lab. It can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heat substances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up to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300</a:t>
            </a:r>
            <a:r>
              <a:rPr lang="en-US" sz="22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– so no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good for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sodium chloride!</a:t>
            </a:r>
            <a:endParaRPr lang="en-GB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5" t="7980" r="7009"/>
          <a:stretch/>
        </p:blipFill>
        <p:spPr>
          <a:xfrm>
            <a:off x="6661868" y="1124744"/>
            <a:ext cx="2230612" cy="338437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79512" y="4730368"/>
            <a:ext cx="5112568" cy="1938992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2420938" algn="l"/>
              </a:tabLst>
            </a:pPr>
            <a:r>
              <a:rPr lang="en-US" sz="24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Delocalised</a:t>
            </a: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electrons</a:t>
            </a:r>
          </a:p>
          <a:p>
            <a:pPr>
              <a:tabLst>
                <a:tab pos="2420938" algn="l"/>
              </a:tabLs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electrons that move freely in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metal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lattice are not tied to any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one 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So they are called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delocalised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4866175" y="4515662"/>
            <a:ext cx="604131" cy="601907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388424" y="5910371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2718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Explaining some key properties of metals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In Unit 3.5 you read about the properties of metals. We can now </a:t>
            </a:r>
            <a:r>
              <a:rPr lang="en-US" dirty="0" smtClean="0"/>
              <a:t>explain some </a:t>
            </a:r>
            <a:r>
              <a:rPr lang="en-US" dirty="0"/>
              <a:t>of those properties. Look at these examples.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b="1" dirty="0" smtClean="0"/>
              <a:t>Metals </a:t>
            </a:r>
            <a:r>
              <a:rPr lang="en-US" b="1" dirty="0"/>
              <a:t>usually have high melting </a:t>
            </a:r>
            <a:r>
              <a:rPr lang="en-US" b="1" dirty="0" smtClean="0"/>
              <a:t>points.</a:t>
            </a:r>
            <a:br>
              <a:rPr lang="en-US" b="1" dirty="0" smtClean="0"/>
            </a:br>
            <a:r>
              <a:rPr lang="en-US" dirty="0" smtClean="0"/>
              <a:t>That </a:t>
            </a:r>
            <a:r>
              <a:rPr lang="en-US" dirty="0"/>
              <a:t>is because it takes a lot of heat energy to break up the lattice, </a:t>
            </a:r>
            <a:r>
              <a:rPr lang="en-US" dirty="0" smtClean="0"/>
              <a:t>with its </a:t>
            </a:r>
            <a:r>
              <a:rPr lang="en-US" dirty="0"/>
              <a:t>strong metallic bonds. Copper melts at 1083 8C, and nickel at </a:t>
            </a:r>
            <a:r>
              <a:rPr lang="en-US" dirty="0" smtClean="0"/>
              <a:t>1455</a:t>
            </a:r>
            <a:r>
              <a:rPr lang="en-US" baseline="30000" dirty="0" smtClean="0"/>
              <a:t>0</a:t>
            </a:r>
            <a:r>
              <a:rPr lang="en-US" dirty="0" smtClean="0"/>
              <a:t>C. (</a:t>
            </a:r>
            <a:r>
              <a:rPr lang="en-US" dirty="0"/>
              <a:t>But there are exceptions. Sodium melts at only 98 8C, for example. </a:t>
            </a:r>
            <a:r>
              <a:rPr lang="en-US" dirty="0" smtClean="0"/>
              <a:t>And mercury </a:t>
            </a:r>
            <a:r>
              <a:rPr lang="en-US" dirty="0"/>
              <a:t>melts at –</a:t>
            </a:r>
            <a:r>
              <a:rPr lang="en-US" dirty="0" smtClean="0"/>
              <a:t>39</a:t>
            </a:r>
            <a:r>
              <a:rPr lang="en-US" baseline="30000" dirty="0" smtClean="0"/>
              <a:t>0</a:t>
            </a:r>
            <a:r>
              <a:rPr lang="en-US" dirty="0" smtClean="0"/>
              <a:t>C</a:t>
            </a:r>
            <a:r>
              <a:rPr lang="en-US" dirty="0"/>
              <a:t>, so it is a liquid at room temperature.)</a:t>
            </a:r>
          </a:p>
          <a:p>
            <a:pPr marL="723900" indent="-361950">
              <a:buClr>
                <a:srgbClr val="0070C0"/>
              </a:buClr>
              <a:buFont typeface="+mj-lt"/>
              <a:buAutoNum type="arabicPeriod"/>
            </a:pPr>
            <a:r>
              <a:rPr lang="en-US" b="1" dirty="0" smtClean="0"/>
              <a:t>Metals </a:t>
            </a:r>
            <a:r>
              <a:rPr lang="en-US" b="1" dirty="0"/>
              <a:t>are malleable and </a:t>
            </a:r>
            <a:r>
              <a:rPr lang="en-US" b="1" dirty="0" smtClean="0"/>
              <a:t>ductile.</a:t>
            </a:r>
            <a:br>
              <a:rPr lang="en-US" b="1" dirty="0" smtClean="0"/>
            </a:br>
            <a:r>
              <a:rPr lang="en-US" dirty="0" smtClean="0"/>
              <a:t>Malleable </a:t>
            </a:r>
            <a:r>
              <a:rPr lang="en-US" dirty="0"/>
              <a:t>means they can be bent and pressed into shape. </a:t>
            </a:r>
            <a:r>
              <a:rPr lang="en-US" dirty="0" smtClean="0"/>
              <a:t>Ductile means </a:t>
            </a:r>
            <a:r>
              <a:rPr lang="en-US" dirty="0"/>
              <a:t>they can be drawn out into wires. This is because the layers </a:t>
            </a:r>
            <a:r>
              <a:rPr lang="en-US" dirty="0" smtClean="0"/>
              <a:t>can slide </a:t>
            </a:r>
            <a:r>
              <a:rPr lang="en-US" dirty="0"/>
              <a:t>over each other. This diagram represents any metal </a:t>
            </a:r>
            <a:r>
              <a:rPr lang="en-US" dirty="0" smtClean="0"/>
              <a:t>lattice: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layers can slide without breaking the metallic bond, because </a:t>
            </a:r>
            <a:r>
              <a:rPr lang="en-US" dirty="0" smtClean="0"/>
              <a:t>the electrons </a:t>
            </a:r>
            <a:r>
              <a:rPr lang="en-US" dirty="0"/>
              <a:t>are free to move too.</a:t>
            </a:r>
            <a:endParaRPr lang="en-US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4.9 </a:t>
            </a:r>
            <a:r>
              <a:rPr lang="en-GB" sz="4000" dirty="0"/>
              <a:t>– </a:t>
            </a:r>
            <a:r>
              <a:rPr lang="en-GB" sz="4000" dirty="0" smtClean="0"/>
              <a:t>The Bonding in Metals</a:t>
            </a:r>
            <a:endParaRPr lang="en-GB" sz="36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4509120"/>
            <a:ext cx="8397063" cy="1599439"/>
          </a:xfrm>
          <a:prstGeom prst="rect">
            <a:avLst/>
          </a:prstGeom>
        </p:spPr>
      </p:pic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8388424" y="5877272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85743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79512" y="1124744"/>
            <a:ext cx="55203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8788" indent="-457200">
              <a:buClr>
                <a:srgbClr val="0070C0"/>
              </a:buClr>
              <a:buFont typeface="+mj-lt"/>
              <a:buAutoNum type="arabicPeriod" startAt="3"/>
            </a:pPr>
            <a:r>
              <a:rPr lang="en-US" b="1" dirty="0"/>
              <a:t>Metals are good conductors of </a:t>
            </a:r>
            <a:r>
              <a:rPr lang="en-US" b="1" dirty="0" smtClean="0"/>
              <a:t>heat.</a:t>
            </a:r>
            <a:br>
              <a:rPr lang="en-US" b="1" dirty="0" smtClean="0"/>
            </a:br>
            <a:r>
              <a:rPr lang="en-US" dirty="0" smtClean="0"/>
              <a:t>That </a:t>
            </a:r>
            <a:r>
              <a:rPr lang="en-US" dirty="0"/>
              <a:t>is because the free electrons take in heat </a:t>
            </a:r>
            <a:r>
              <a:rPr lang="en-US" dirty="0" smtClean="0"/>
              <a:t>energy, which </a:t>
            </a:r>
            <a:r>
              <a:rPr lang="en-US" dirty="0"/>
              <a:t>makes them move faster. They </a:t>
            </a:r>
            <a:r>
              <a:rPr lang="en-US" dirty="0" smtClean="0"/>
              <a:t>quickly transfer </a:t>
            </a:r>
            <a:r>
              <a:rPr lang="en-US" dirty="0"/>
              <a:t>the heat through the metal structure</a:t>
            </a:r>
            <a:r>
              <a:rPr lang="en-US" dirty="0" smtClean="0"/>
              <a:t>:</a:t>
            </a:r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 smtClean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 smtClean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 smtClean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 smtClean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 smtClean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endParaRPr lang="en-US" dirty="0"/>
          </a:p>
          <a:p>
            <a:pPr marL="449263" indent="-447675">
              <a:buClr>
                <a:srgbClr val="0070C0"/>
              </a:buClr>
              <a:buFont typeface="+mj-lt"/>
              <a:buAutoNum type="arabicPeriod" startAt="3"/>
            </a:pPr>
            <a:r>
              <a:rPr lang="en-US" b="1" dirty="0" smtClean="0"/>
              <a:t>Metals </a:t>
            </a:r>
            <a:r>
              <a:rPr lang="en-US" b="1" dirty="0"/>
              <a:t>are good conductors of </a:t>
            </a:r>
            <a:r>
              <a:rPr lang="en-US" b="1" dirty="0" smtClean="0"/>
              <a:t>electricity.</a:t>
            </a:r>
            <a:br>
              <a:rPr lang="en-US" b="1" dirty="0" smtClean="0"/>
            </a:br>
            <a:r>
              <a:rPr lang="en-US" dirty="0" smtClean="0"/>
              <a:t>That </a:t>
            </a:r>
            <a:r>
              <a:rPr lang="en-US" dirty="0"/>
              <a:t>is because the free electrons can </a:t>
            </a:r>
            <a:r>
              <a:rPr lang="en-US" dirty="0" smtClean="0"/>
              <a:t>move through </a:t>
            </a:r>
            <a:r>
              <a:rPr lang="en-US" dirty="0"/>
              <a:t>the lattice carrying charge, when a </a:t>
            </a:r>
            <a:r>
              <a:rPr lang="en-US" dirty="0" smtClean="0"/>
              <a:t>voltage is </a:t>
            </a:r>
            <a:r>
              <a:rPr lang="en-US" dirty="0"/>
              <a:t>applied across the </a:t>
            </a:r>
            <a:r>
              <a:rPr lang="en-US" dirty="0" smtClean="0"/>
              <a:t>metal.</a:t>
            </a:r>
            <a:br>
              <a:rPr lang="en-US" dirty="0" smtClean="0"/>
            </a:br>
            <a:r>
              <a:rPr lang="en-US" dirty="0" smtClean="0"/>
              <a:t>Silver </a:t>
            </a:r>
            <a:r>
              <a:rPr lang="en-US" dirty="0"/>
              <a:t>is the best conductor of all the </a:t>
            </a:r>
            <a:r>
              <a:rPr lang="en-US" dirty="0" smtClean="0"/>
              <a:t>metals.</a:t>
            </a:r>
            <a:br>
              <a:rPr lang="en-US" dirty="0" smtClean="0"/>
            </a:br>
            <a:r>
              <a:rPr lang="en-US" dirty="0" smtClean="0"/>
              <a:t>Copper </a:t>
            </a:r>
            <a:r>
              <a:rPr lang="en-US" dirty="0"/>
              <a:t>is next – but it is used much more than </a:t>
            </a:r>
            <a:r>
              <a:rPr lang="en-US" dirty="0" smtClean="0"/>
              <a:t>silver because </a:t>
            </a:r>
            <a:r>
              <a:rPr lang="en-US" dirty="0"/>
              <a:t>it is cheaper.</a:t>
            </a:r>
            <a:endParaRPr lang="en-US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4.9 </a:t>
            </a:r>
            <a:r>
              <a:rPr lang="en-GB" sz="4000" dirty="0"/>
              <a:t>– </a:t>
            </a:r>
            <a:r>
              <a:rPr lang="en-GB" sz="4000" dirty="0" smtClean="0"/>
              <a:t>The Bonding in Metals</a:t>
            </a:r>
            <a:endParaRPr lang="en-GB" sz="3600" b="1" dirty="0" smtClean="0"/>
          </a:p>
        </p:txBody>
      </p:sp>
      <p:sp>
        <p:nvSpPr>
          <p:cNvPr id="10" name="Rectangle 9"/>
          <p:cNvSpPr/>
          <p:nvPr/>
        </p:nvSpPr>
        <p:spPr>
          <a:xfrm>
            <a:off x="5724128" y="6053806"/>
            <a:ext cx="31683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What uses of metals can you see in this scene?</a:t>
            </a:r>
            <a:endParaRPr lang="en-GB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616" y="2564905"/>
            <a:ext cx="3312368" cy="21602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278306"/>
            <a:ext cx="3132781" cy="27237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124743"/>
            <a:ext cx="2475961" cy="129192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424749" y="2401143"/>
            <a:ext cx="345638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Metals: malleable, ductile,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and sometimes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very glamorous – like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this silver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bracelet.</a:t>
            </a:r>
            <a:endParaRPr lang="en-GB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388424" y="941819"/>
            <a:ext cx="504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7828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Describe </a:t>
            </a:r>
            <a:r>
              <a:rPr lang="en-US" sz="2200" dirty="0"/>
              <a:t>in your own words the structure of a metal.</a:t>
            </a:r>
          </a:p>
          <a:p>
            <a:pPr marL="620713" indent="-620713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What </a:t>
            </a:r>
            <a:r>
              <a:rPr lang="en-US" sz="2200" dirty="0"/>
              <a:t>is a metallic bond?</a:t>
            </a:r>
          </a:p>
          <a:p>
            <a:pPr marL="620713" indent="-620713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What </a:t>
            </a:r>
            <a:r>
              <a:rPr lang="en-US" sz="2200" dirty="0"/>
              <a:t>does malleable mean?</a:t>
            </a:r>
          </a:p>
          <a:p>
            <a:pPr marL="620713" indent="-620713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Explain </a:t>
            </a:r>
            <a:r>
              <a:rPr lang="en-US" sz="2200" dirty="0"/>
              <a:t>why metals can be drawn out into wires </a:t>
            </a:r>
            <a:r>
              <a:rPr lang="en-US" sz="2200" dirty="0" smtClean="0"/>
              <a:t>without breaking</a:t>
            </a:r>
            <a:r>
              <a:rPr lang="en-US" sz="2200" dirty="0"/>
              <a:t>.</a:t>
            </a:r>
          </a:p>
          <a:p>
            <a:pPr marL="620713" indent="-620713">
              <a:buClr>
                <a:srgbClr val="0070C0"/>
              </a:buClr>
              <a:buFont typeface="+mj-lt"/>
              <a:buAutoNum type="arabicPeriod"/>
            </a:pPr>
            <a:r>
              <a:rPr lang="en-US" sz="2200" b="1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Explain why metals can conduct </a:t>
            </a:r>
            <a:r>
              <a:rPr lang="en-US" sz="2200" dirty="0" smtClean="0"/>
              <a:t>electricity.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Would you expect molten metals to </a:t>
            </a:r>
            <a:r>
              <a:rPr lang="en-US" sz="2200" dirty="0" smtClean="0"/>
              <a:t>conduct?</a:t>
            </a:r>
            <a:br>
              <a:rPr lang="en-US" sz="2200" dirty="0" smtClean="0"/>
            </a:br>
            <a:r>
              <a:rPr lang="en-US" sz="2200" dirty="0" smtClean="0"/>
              <a:t>Give </a:t>
            </a:r>
            <a:r>
              <a:rPr lang="en-US" sz="2200" dirty="0"/>
              <a:t>a reason.</a:t>
            </a:r>
          </a:p>
          <a:p>
            <a:pPr marL="620713" indent="-620713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Because </a:t>
            </a:r>
            <a:r>
              <a:rPr lang="en-US" sz="2200" dirty="0"/>
              <a:t>metals are malleable, we use some of them </a:t>
            </a:r>
            <a:r>
              <a:rPr lang="en-US" sz="2200" dirty="0" smtClean="0"/>
              <a:t>to make </a:t>
            </a:r>
            <a:r>
              <a:rPr lang="en-US" sz="2200" dirty="0"/>
              <a:t>saucepans. Give two other examples of uses of </a:t>
            </a:r>
            <a:r>
              <a:rPr lang="en-US" sz="2200" dirty="0" smtClean="0"/>
              <a:t>metals that </a:t>
            </a:r>
            <a:r>
              <a:rPr lang="en-US" sz="2200" dirty="0"/>
              <a:t>depend </a:t>
            </a:r>
            <a:r>
              <a:rPr lang="en-US" sz="2200" dirty="0" smtClean="0"/>
              <a:t>on:</a:t>
            </a:r>
            <a:br>
              <a:rPr lang="en-US" sz="2200" dirty="0" smtClean="0"/>
            </a:br>
            <a:r>
              <a:rPr lang="en-US" sz="2200" b="1" dirty="0" smtClean="0"/>
              <a:t>a </a:t>
            </a:r>
            <a:r>
              <a:rPr lang="en-US" sz="2200" dirty="0"/>
              <a:t>their malleability </a:t>
            </a:r>
            <a:r>
              <a:rPr lang="en-US" sz="2200" dirty="0" smtClean="0"/>
              <a:t>	</a:t>
            </a: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their </a:t>
            </a:r>
            <a:r>
              <a:rPr lang="en-US" sz="2200" dirty="0" smtClean="0"/>
              <a:t>ductility</a:t>
            </a:r>
            <a:br>
              <a:rPr lang="en-US" sz="2200" dirty="0" smtClean="0"/>
            </a:br>
            <a:r>
              <a:rPr lang="en-US" sz="2200" b="1" dirty="0" smtClean="0"/>
              <a:t>c </a:t>
            </a:r>
            <a:r>
              <a:rPr lang="en-US" sz="2200" dirty="0"/>
              <a:t>their ability to conduct electricity</a:t>
            </a:r>
          </a:p>
          <a:p>
            <a:pPr marL="620713" indent="-620713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Mercury </a:t>
            </a:r>
            <a:r>
              <a:rPr lang="en-US" sz="2200" dirty="0"/>
              <a:t>forms ions with a charge of </a:t>
            </a:r>
            <a:r>
              <a:rPr lang="en-US" sz="2200" dirty="0" smtClean="0"/>
              <a:t>2+. </a:t>
            </a:r>
            <a:r>
              <a:rPr lang="en-US" sz="2200" dirty="0"/>
              <a:t>It goes </a:t>
            </a:r>
            <a:r>
              <a:rPr lang="en-US" sz="2200" dirty="0" smtClean="0"/>
              <a:t>solid (freezes</a:t>
            </a:r>
            <a:r>
              <a:rPr lang="en-US" sz="2200" dirty="0"/>
              <a:t>) at </a:t>
            </a:r>
            <a:r>
              <a:rPr lang="en-US" sz="2200" dirty="0" smtClean="0"/>
              <a:t>239</a:t>
            </a:r>
            <a:r>
              <a:rPr lang="en-US" sz="2200" baseline="30000" dirty="0" smtClean="0"/>
              <a:t>0</a:t>
            </a:r>
            <a:r>
              <a:rPr lang="en-US" sz="2200" dirty="0" smtClean="0"/>
              <a:t>C</a:t>
            </a:r>
            <a:r>
              <a:rPr lang="en-US" sz="2200" dirty="0"/>
              <a:t>. Try drawing a diagram to show </a:t>
            </a:r>
            <a:r>
              <a:rPr lang="en-US" sz="2200" dirty="0" smtClean="0"/>
              <a:t>the structure </a:t>
            </a:r>
            <a:r>
              <a:rPr lang="en-US" sz="2200" dirty="0"/>
              <a:t>of solid mercury.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244408" y="465313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/>
              <a:t>4.9 – The Bonding in Metals</a:t>
            </a:r>
            <a:endParaRPr lang="en-GB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8278686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54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630" b="1" dirty="0"/>
              <a:t>Make sure you can …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explain </a:t>
            </a:r>
            <a:r>
              <a:rPr lang="en-US" sz="1630" dirty="0"/>
              <a:t>the difference between:</a:t>
            </a:r>
          </a:p>
          <a:p>
            <a:pPr>
              <a:buClr>
                <a:srgbClr val="0070C0"/>
              </a:buClr>
            </a:pPr>
            <a:r>
              <a:rPr lang="en-US" sz="1630" dirty="0" smtClean="0"/>
              <a:t>	– </a:t>
            </a:r>
            <a:r>
              <a:rPr lang="en-US" sz="1630" dirty="0"/>
              <a:t>an element and a compound</a:t>
            </a:r>
          </a:p>
          <a:p>
            <a:pPr>
              <a:buClr>
                <a:srgbClr val="0070C0"/>
              </a:buClr>
            </a:pPr>
            <a:r>
              <a:rPr lang="en-US" sz="1630" dirty="0" smtClean="0"/>
              <a:t>	– </a:t>
            </a:r>
            <a:r>
              <a:rPr lang="en-US" sz="1630" dirty="0"/>
              <a:t>a compound and a mixture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say </a:t>
            </a:r>
            <a:r>
              <a:rPr lang="en-US" sz="1630" dirty="0"/>
              <a:t>what the signs of a chemical change are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explain </a:t>
            </a:r>
            <a:r>
              <a:rPr lang="en-US" sz="1630" dirty="0"/>
              <a:t>why:</a:t>
            </a:r>
          </a:p>
          <a:p>
            <a:pPr>
              <a:buClr>
                <a:srgbClr val="0070C0"/>
              </a:buClr>
            </a:pPr>
            <a:r>
              <a:rPr lang="en-US" sz="1630" dirty="0" smtClean="0"/>
              <a:t>	– </a:t>
            </a:r>
            <a:r>
              <a:rPr lang="en-US" sz="1630" dirty="0"/>
              <a:t>atoms of Group 0 elements do not form bonds</a:t>
            </a:r>
          </a:p>
          <a:p>
            <a:pPr>
              <a:buClr>
                <a:srgbClr val="0070C0"/>
              </a:buClr>
            </a:pPr>
            <a:r>
              <a:rPr lang="en-US" sz="1630" dirty="0" smtClean="0"/>
              <a:t>	– </a:t>
            </a:r>
            <a:r>
              <a:rPr lang="en-US" sz="1630" dirty="0"/>
              <a:t>atoms of other elements do form bonds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explain </a:t>
            </a:r>
            <a:r>
              <a:rPr lang="en-US" sz="1630" dirty="0"/>
              <a:t>the difference between an ionic bond </a:t>
            </a:r>
            <a:r>
              <a:rPr lang="en-US" sz="1630" dirty="0" smtClean="0"/>
              <a:t>and a </a:t>
            </a:r>
            <a:r>
              <a:rPr lang="en-US" sz="1630" dirty="0"/>
              <a:t>covalent bond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draw </a:t>
            </a:r>
            <a:r>
              <a:rPr lang="en-US" sz="1630" dirty="0"/>
              <a:t>a diagram to show how an ionic bond </a:t>
            </a:r>
            <a:r>
              <a:rPr lang="en-US" sz="1630" dirty="0" smtClean="0"/>
              <a:t>forms between </a:t>
            </a:r>
            <a:r>
              <a:rPr lang="en-US" sz="1630" dirty="0"/>
              <a:t>atoms of sodium and chlorine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explain </a:t>
            </a:r>
            <a:r>
              <a:rPr lang="en-US" sz="1630" dirty="0"/>
              <a:t>what a molecule is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say </a:t>
            </a:r>
            <a:r>
              <a:rPr lang="en-US" sz="1630" dirty="0"/>
              <a:t>that non-metal atoms form covalent bonds </a:t>
            </a:r>
            <a:r>
              <a:rPr lang="en-US" sz="1630" dirty="0" smtClean="0"/>
              <a:t>with each </a:t>
            </a:r>
            <a:r>
              <a:rPr lang="en-US" sz="1630" dirty="0"/>
              <a:t>other (except for the noble gas atoms)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draw </a:t>
            </a:r>
            <a:r>
              <a:rPr lang="en-US" sz="1630" dirty="0"/>
              <a:t>diagrams to show the covalent bonding </a:t>
            </a:r>
            <a:r>
              <a:rPr lang="en-US" sz="1630" dirty="0" smtClean="0"/>
              <a:t>in:</a:t>
            </a:r>
          </a:p>
          <a:p>
            <a:pPr>
              <a:buClr>
                <a:srgbClr val="0070C0"/>
              </a:buClr>
            </a:pPr>
            <a:r>
              <a:rPr lang="en-US" sz="1630" dirty="0" smtClean="0"/>
              <a:t>	</a:t>
            </a:r>
            <a:r>
              <a:rPr lang="en-US" sz="1630" b="1" i="1" dirty="0" smtClean="0"/>
              <a:t>hydrogen 	chlorine 	water</a:t>
            </a:r>
            <a:br>
              <a:rPr lang="en-US" sz="1630" b="1" i="1" dirty="0" smtClean="0"/>
            </a:br>
            <a:r>
              <a:rPr lang="en-US" sz="1630" b="1" i="1" dirty="0" smtClean="0"/>
              <a:t>	methane 	hydrogen 	chloride</a:t>
            </a:r>
            <a:endParaRPr lang="en-US" sz="1630" b="1" i="1" dirty="0"/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give </a:t>
            </a:r>
            <a:r>
              <a:rPr lang="en-US" sz="1630" dirty="0"/>
              <a:t>three ways in which ionic and </a:t>
            </a:r>
            <a:r>
              <a:rPr lang="en-US" sz="1630" dirty="0" smtClean="0"/>
              <a:t>molecular compounds </a:t>
            </a:r>
            <a:r>
              <a:rPr lang="en-US" sz="1630" dirty="0"/>
              <a:t>differ in their properties, and </a:t>
            </a:r>
            <a:r>
              <a:rPr lang="en-US" sz="1630" dirty="0" smtClean="0"/>
              <a:t>explain these </a:t>
            </a:r>
            <a:r>
              <a:rPr lang="en-US" sz="1630" dirty="0"/>
              <a:t>differences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describe </a:t>
            </a:r>
            <a:r>
              <a:rPr lang="en-US" sz="1630" dirty="0"/>
              <a:t>the giant covalent structures of </a:t>
            </a:r>
            <a:r>
              <a:rPr lang="en-US" sz="1630" dirty="0" smtClean="0"/>
              <a:t>graphite and </a:t>
            </a:r>
            <a:r>
              <a:rPr lang="en-US" sz="1630" dirty="0"/>
              <a:t>diamond, and sketch them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1630" dirty="0" smtClean="0"/>
              <a:t>explain </a:t>
            </a:r>
            <a:r>
              <a:rPr lang="en-US" sz="1630" dirty="0"/>
              <a:t>how their structures lead to different </a:t>
            </a:r>
            <a:r>
              <a:rPr lang="en-US" sz="1630" dirty="0" smtClean="0"/>
              <a:t>uses for </a:t>
            </a:r>
            <a:r>
              <a:rPr lang="en-US" sz="1630" dirty="0"/>
              <a:t>diamond and graphite, with examples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4 – Revision Checklist – Core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34307182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544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60" b="1" dirty="0"/>
              <a:t>Make sure you can …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show </a:t>
            </a:r>
            <a:r>
              <a:rPr lang="en-US" sz="2260" dirty="0"/>
              <a:t>how ionic bonds form between atoms </a:t>
            </a:r>
            <a:r>
              <a:rPr lang="en-US" sz="2260" dirty="0" smtClean="0"/>
              <a:t>of other </a:t>
            </a:r>
            <a:r>
              <a:rPr lang="en-US" sz="2260" dirty="0"/>
              <a:t>metals and non-metals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describe </a:t>
            </a:r>
            <a:r>
              <a:rPr lang="en-US" sz="2260" dirty="0"/>
              <a:t>the lattice structure of ionic compounds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work </a:t>
            </a:r>
            <a:r>
              <a:rPr lang="en-US" sz="2260" dirty="0"/>
              <a:t>out the formulae of ionic compounds, </a:t>
            </a:r>
            <a:r>
              <a:rPr lang="en-US" sz="2260" dirty="0" smtClean="0"/>
              <a:t>from the </a:t>
            </a:r>
            <a:r>
              <a:rPr lang="en-US" sz="2260" dirty="0"/>
              <a:t>charges on the ions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draw </a:t>
            </a:r>
            <a:r>
              <a:rPr lang="en-US" sz="2260" dirty="0"/>
              <a:t>diagrams to show the covalent bonding </a:t>
            </a:r>
            <a:r>
              <a:rPr lang="en-US" sz="2260" dirty="0" smtClean="0"/>
              <a:t>in nitrogen</a:t>
            </a:r>
            <a:r>
              <a:rPr lang="en-US" sz="2260" dirty="0"/>
              <a:t>, oxygen, ammonia, methanol, </a:t>
            </a:r>
            <a:r>
              <a:rPr lang="en-US" sz="2260" dirty="0" smtClean="0"/>
              <a:t>carbon dioxide</a:t>
            </a:r>
            <a:r>
              <a:rPr lang="en-US" sz="2260" dirty="0"/>
              <a:t>, and </a:t>
            </a:r>
            <a:r>
              <a:rPr lang="en-US" sz="2260" dirty="0" err="1"/>
              <a:t>ethene</a:t>
            </a:r>
            <a:endParaRPr lang="en-US" sz="2260" dirty="0"/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describe </a:t>
            </a:r>
            <a:r>
              <a:rPr lang="en-US" sz="2260" dirty="0"/>
              <a:t>metallic bonding, and draw a sketch for it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explain </a:t>
            </a:r>
            <a:r>
              <a:rPr lang="en-US" sz="2260" dirty="0"/>
              <a:t>how the structure and bonding in </a:t>
            </a:r>
            <a:r>
              <a:rPr lang="en-US" sz="2260" dirty="0" smtClean="0"/>
              <a:t>metals enables </a:t>
            </a:r>
            <a:r>
              <a:rPr lang="en-US" sz="2260" dirty="0"/>
              <a:t>them to be malleable, ductile, and </a:t>
            </a:r>
            <a:r>
              <a:rPr lang="en-US" sz="2260" dirty="0" smtClean="0"/>
              <a:t>good conductors </a:t>
            </a:r>
            <a:r>
              <a:rPr lang="en-US" sz="2260" dirty="0"/>
              <a:t>of heat and electricity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describe </a:t>
            </a:r>
            <a:r>
              <a:rPr lang="en-US" sz="2260" dirty="0"/>
              <a:t>the structure of silicon dioxide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explain </a:t>
            </a:r>
            <a:r>
              <a:rPr lang="en-US" sz="2260" dirty="0"/>
              <a:t>why silicon dioxide and diamond </a:t>
            </a:r>
            <a:r>
              <a:rPr lang="en-US" sz="2260" dirty="0" smtClean="0"/>
              <a:t>have similar </a:t>
            </a:r>
            <a:r>
              <a:rPr lang="en-US" sz="2260" dirty="0"/>
              <a:t>properties</a:t>
            </a:r>
          </a:p>
          <a:p>
            <a:pPr marL="449263" indent="-449263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en-US" sz="2260" dirty="0" smtClean="0"/>
              <a:t>give </a:t>
            </a:r>
            <a:r>
              <a:rPr lang="en-US" sz="2260" dirty="0"/>
              <a:t>examples of uses for silicon dioxide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4 – Revision Checklist – Extended</a:t>
            </a:r>
            <a:endParaRPr lang="en-GB" sz="4200" b="1" dirty="0" smtClean="0"/>
          </a:p>
        </p:txBody>
      </p:sp>
    </p:spTree>
    <p:extLst>
      <p:ext uri="{BB962C8B-B14F-4D97-AF65-F5344CB8AC3E}">
        <p14:creationId xmlns:p14="http://schemas.microsoft.com/office/powerpoint/2010/main" val="7931529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586145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This </a:t>
            </a:r>
            <a:r>
              <a:rPr lang="en-US" sz="2100" dirty="0"/>
              <a:t>question is about the ionic bond </a:t>
            </a:r>
            <a:r>
              <a:rPr lang="en-US" sz="2100" dirty="0" smtClean="0"/>
              <a:t>formed between </a:t>
            </a:r>
            <a:r>
              <a:rPr lang="en-US" sz="2100" dirty="0"/>
              <a:t>the metal lithium (proton number 3) </a:t>
            </a:r>
            <a:r>
              <a:rPr lang="en-US" sz="2100" dirty="0" smtClean="0"/>
              <a:t>and the </a:t>
            </a:r>
            <a:r>
              <a:rPr lang="en-US" sz="2100" dirty="0"/>
              <a:t>non-metal fluorine (proton number 9</a:t>
            </a:r>
            <a:r>
              <a:rPr lang="en-US" sz="2100" dirty="0" smtClean="0"/>
              <a:t>).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How many electrons does a lithium atom have?</a:t>
            </a:r>
            <a:br>
              <a:rPr lang="en-US" sz="2100" dirty="0" smtClean="0"/>
            </a:br>
            <a:r>
              <a:rPr lang="en-US" sz="2100" dirty="0" smtClean="0"/>
              <a:t>Draw a diagram to show its electron structure.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How does a metal atom obtain a stable outer shell of electrons?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Draw the structure of a lithium ion, and write the symbol for it, showing its charge.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How many electrons does a fluorine atom have?</a:t>
            </a:r>
            <a:br>
              <a:rPr lang="en-US" sz="2100" dirty="0" smtClean="0"/>
            </a:br>
            <a:r>
              <a:rPr lang="en-US" sz="2100" dirty="0" smtClean="0"/>
              <a:t>Draw a diagram to show its electron structure.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How does a non-metal atom become an ion?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Draw the structure of a fluoride ion, and write a symbol for it, showing its charge.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Draw a diagram to show what happens when a lithium atom reacts with a fluorine atom.</a:t>
            </a:r>
          </a:p>
          <a:p>
            <a:pPr marL="723900" indent="-284163">
              <a:buClr>
                <a:srgbClr val="0070C0"/>
              </a:buClr>
              <a:buFont typeface="+mj-lt"/>
              <a:buAutoNum type="alphaLcPeriod"/>
            </a:pPr>
            <a:r>
              <a:rPr lang="en-US" sz="2100" dirty="0" smtClean="0"/>
              <a:t>Write a word equation for the reaction between lithium and fluorine.</a:t>
            </a:r>
            <a:endParaRPr lang="en-US" sz="2100" dirty="0"/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Unit 04 – Questions – Core Curriculum</a:t>
            </a:r>
            <a:endParaRPr lang="en-GB" sz="3600" b="1" dirty="0" smtClean="0"/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388424" y="623731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37315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478423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3500" dirty="0" smtClean="0"/>
              <a:t>This </a:t>
            </a:r>
            <a:r>
              <a:rPr lang="en-US" sz="3500" dirty="0"/>
              <a:t>diagram represents </a:t>
            </a:r>
            <a:r>
              <a:rPr lang="en-US" sz="3500" dirty="0" smtClean="0"/>
              <a:t>a </a:t>
            </a:r>
            <a:br>
              <a:rPr lang="en-US" sz="3500" dirty="0" smtClean="0"/>
            </a:br>
            <a:r>
              <a:rPr lang="en-US" sz="3500" dirty="0" smtClean="0"/>
              <a:t>molecule </a:t>
            </a:r>
            <a:r>
              <a:rPr lang="en-US" sz="3500" dirty="0"/>
              <a:t>of a certain gas.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3500" dirty="0" smtClean="0"/>
              <a:t>Name </a:t>
            </a:r>
            <a:r>
              <a:rPr lang="en-US" sz="3500" dirty="0"/>
              <a:t>the gas, and give </a:t>
            </a:r>
            <a:r>
              <a:rPr lang="en-US" sz="3500" dirty="0" smtClean="0"/>
              <a:t/>
            </a:r>
            <a:br>
              <a:rPr lang="en-US" sz="3500" dirty="0" smtClean="0"/>
            </a:br>
            <a:r>
              <a:rPr lang="en-US" sz="3500" dirty="0" smtClean="0"/>
              <a:t>its </a:t>
            </a:r>
            <a:r>
              <a:rPr lang="en-US" sz="3500" dirty="0"/>
              <a:t>formula.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3500" dirty="0" smtClean="0"/>
              <a:t>What </a:t>
            </a:r>
            <a:r>
              <a:rPr lang="en-US" sz="3500" dirty="0"/>
              <a:t>do the symbols and </a:t>
            </a:r>
            <a:r>
              <a:rPr lang="en-US" sz="3500" dirty="0" smtClean="0"/>
              <a:t>3 </a:t>
            </a:r>
            <a:r>
              <a:rPr lang="en-US" sz="3500" dirty="0"/>
              <a:t>represent?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3500" dirty="0" smtClean="0"/>
              <a:t>Which </a:t>
            </a:r>
            <a:r>
              <a:rPr lang="en-US" sz="3500" dirty="0"/>
              <a:t>type of bonding holds the atoms together?</a:t>
            </a:r>
          </a:p>
          <a:p>
            <a:pPr marL="896938" indent="-457200">
              <a:buClr>
                <a:srgbClr val="0070C0"/>
              </a:buClr>
              <a:buFont typeface="+mj-lt"/>
              <a:buAutoNum type="alphaLcPeriod"/>
            </a:pPr>
            <a:r>
              <a:rPr lang="en-US" sz="3500" dirty="0" smtClean="0"/>
              <a:t>Name </a:t>
            </a:r>
            <a:r>
              <a:rPr lang="en-US" sz="3500" dirty="0"/>
              <a:t>another compound with this type </a:t>
            </a:r>
            <a:r>
              <a:rPr lang="en-US" sz="3500" dirty="0" smtClean="0"/>
              <a:t>of bonding</a:t>
            </a:r>
            <a:r>
              <a:rPr lang="en-US" sz="3500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84168" y="1226241"/>
            <a:ext cx="2664296" cy="2013024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Unit 04 – Questions – Core Curriculum</a:t>
            </a:r>
            <a:endParaRPr lang="en-GB" sz="3600" b="1" dirty="0" smtClean="0"/>
          </a:p>
        </p:txBody>
      </p:sp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460432" y="6165304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59577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99936" cy="5470728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3"/>
            </a:pPr>
            <a:r>
              <a:rPr lang="en-US" sz="2330" dirty="0" smtClean="0"/>
              <a:t>Hydrogen </a:t>
            </a:r>
            <a:r>
              <a:rPr lang="en-US" sz="2330" dirty="0"/>
              <a:t>bromide is a compound of the </a:t>
            </a:r>
            <a:r>
              <a:rPr lang="en-US" sz="2330" dirty="0" smtClean="0"/>
              <a:t>two elements </a:t>
            </a:r>
            <a:r>
              <a:rPr lang="en-US" sz="2330" dirty="0"/>
              <a:t>hydrogen and bromine. It melts at </a:t>
            </a:r>
            <a:r>
              <a:rPr lang="en-US" sz="2330" dirty="0" smtClean="0"/>
              <a:t>287</a:t>
            </a:r>
            <a:r>
              <a:rPr lang="en-US" sz="2330" baseline="30000" dirty="0" smtClean="0"/>
              <a:t>0</a:t>
            </a:r>
            <a:r>
              <a:rPr lang="en-US" sz="2330" dirty="0" smtClean="0"/>
              <a:t>C and </a:t>
            </a:r>
            <a:r>
              <a:rPr lang="en-US" sz="2330" dirty="0"/>
              <a:t>boils at </a:t>
            </a:r>
            <a:r>
              <a:rPr lang="en-US" sz="2330" dirty="0" smtClean="0"/>
              <a:t>267</a:t>
            </a:r>
            <a:r>
              <a:rPr lang="en-US" sz="2330" baseline="30000" dirty="0" smtClean="0"/>
              <a:t>0</a:t>
            </a:r>
            <a:r>
              <a:rPr lang="en-US" sz="2330" dirty="0" smtClean="0"/>
              <a:t>C</a:t>
            </a:r>
            <a:r>
              <a:rPr lang="en-US" sz="2330" dirty="0"/>
              <a:t>. It has the same type of </a:t>
            </a:r>
            <a:r>
              <a:rPr lang="en-US" sz="2330" dirty="0" smtClean="0"/>
              <a:t>bonding as </a:t>
            </a:r>
            <a:r>
              <a:rPr lang="en-US" sz="2330" dirty="0"/>
              <a:t>hydrogen chloride.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</a:pPr>
            <a:r>
              <a:rPr lang="en-US" sz="2330" dirty="0" smtClean="0"/>
              <a:t>Is </a:t>
            </a:r>
            <a:r>
              <a:rPr lang="en-US" sz="2330" dirty="0"/>
              <a:t>hydrogen bromide a solid, a liquid, or a gas </a:t>
            </a:r>
            <a:r>
              <a:rPr lang="en-US" sz="2330" dirty="0" smtClean="0"/>
              <a:t>at room </a:t>
            </a:r>
            <a:r>
              <a:rPr lang="en-US" sz="2330" dirty="0"/>
              <a:t>temperature (</a:t>
            </a:r>
            <a:r>
              <a:rPr lang="en-US" sz="2330" dirty="0" smtClean="0"/>
              <a:t>20</a:t>
            </a:r>
            <a:r>
              <a:rPr lang="en-US" sz="2330" baseline="30000" dirty="0" smtClean="0"/>
              <a:t>0</a:t>
            </a:r>
            <a:r>
              <a:rPr lang="en-US" sz="2330" dirty="0" smtClean="0"/>
              <a:t>C</a:t>
            </a:r>
            <a:r>
              <a:rPr lang="en-US" sz="2330" dirty="0"/>
              <a:t>)?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</a:pPr>
            <a:r>
              <a:rPr lang="en-US" sz="2330" dirty="0" smtClean="0"/>
              <a:t>Is </a:t>
            </a:r>
            <a:r>
              <a:rPr lang="en-US" sz="2330" dirty="0"/>
              <a:t>hydrogen bromide molecular, or does it </a:t>
            </a:r>
            <a:r>
              <a:rPr lang="en-US" sz="2330" dirty="0" smtClean="0"/>
              <a:t>have a </a:t>
            </a:r>
            <a:r>
              <a:rPr lang="en-US" sz="2330" dirty="0"/>
              <a:t>giant structure? What is your evidence?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</a:pPr>
            <a:r>
              <a:rPr lang="en-US" sz="2330" b="1" dirty="0" err="1" smtClean="0"/>
              <a:t>i</a:t>
            </a:r>
            <a:r>
              <a:rPr lang="en-US" sz="2330" dirty="0" smtClean="0"/>
              <a:t> </a:t>
            </a:r>
            <a:r>
              <a:rPr lang="en-US" sz="2330" dirty="0"/>
              <a:t>Which type of bond is formed between </a:t>
            </a:r>
            <a:r>
              <a:rPr lang="en-US" sz="2330" dirty="0" smtClean="0"/>
              <a:t>the hydrogen </a:t>
            </a:r>
            <a:r>
              <a:rPr lang="en-US" sz="2330" dirty="0"/>
              <a:t>and bromine atoms, in </a:t>
            </a:r>
            <a:r>
              <a:rPr lang="en-US" sz="2330" dirty="0" smtClean="0"/>
              <a:t>hydrogen bromide?</a:t>
            </a:r>
            <a:br>
              <a:rPr lang="en-US" sz="2330" dirty="0" smtClean="0"/>
            </a:br>
            <a:r>
              <a:rPr lang="en-US" sz="2330" b="1" dirty="0" smtClean="0"/>
              <a:t>ii</a:t>
            </a:r>
            <a:r>
              <a:rPr lang="en-US" sz="2330" dirty="0" smtClean="0"/>
              <a:t> </a:t>
            </a:r>
            <a:r>
              <a:rPr lang="en-US" sz="2330" dirty="0"/>
              <a:t>Draw a diagram of the bonding between </a:t>
            </a:r>
            <a:r>
              <a:rPr lang="en-US" sz="2330" dirty="0" smtClean="0"/>
              <a:t>the atoms</a:t>
            </a:r>
            <a:r>
              <a:rPr lang="en-US" sz="2330" dirty="0"/>
              <a:t>, showing only the outer electrons.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</a:pPr>
            <a:r>
              <a:rPr lang="en-US" sz="2330" dirty="0" smtClean="0"/>
              <a:t>Write </a:t>
            </a:r>
            <a:r>
              <a:rPr lang="en-US" sz="2330" dirty="0"/>
              <a:t>a formula for hydrogen bromide.</a:t>
            </a:r>
          </a:p>
          <a:p>
            <a:pPr marL="896938" indent="-447675">
              <a:buClr>
                <a:srgbClr val="0070C0"/>
              </a:buClr>
              <a:buFont typeface="+mj-lt"/>
              <a:buAutoNum type="alphaLcPeriod"/>
            </a:pPr>
            <a:r>
              <a:rPr lang="en-US" sz="2330" b="1" dirty="0" err="1" smtClean="0"/>
              <a:t>i</a:t>
            </a:r>
            <a:r>
              <a:rPr lang="en-US" sz="2330" dirty="0" smtClean="0"/>
              <a:t> </a:t>
            </a:r>
            <a:r>
              <a:rPr lang="en-US" sz="2330" dirty="0"/>
              <a:t>Name two other compounds with </a:t>
            </a:r>
            <a:r>
              <a:rPr lang="en-US" sz="2330" dirty="0" smtClean="0"/>
              <a:t>bonding similar </a:t>
            </a:r>
            <a:r>
              <a:rPr lang="en-US" sz="2330" dirty="0"/>
              <a:t>to that in hydrogen </a:t>
            </a:r>
            <a:r>
              <a:rPr lang="en-US" sz="2330" dirty="0" smtClean="0"/>
              <a:t>bromide.</a:t>
            </a:r>
            <a:br>
              <a:rPr lang="en-US" sz="2330" dirty="0" smtClean="0"/>
            </a:br>
            <a:r>
              <a:rPr lang="en-US" sz="2330" b="1" dirty="0" smtClean="0"/>
              <a:t>ii</a:t>
            </a:r>
            <a:r>
              <a:rPr lang="en-US" sz="2330" dirty="0" smtClean="0"/>
              <a:t> </a:t>
            </a:r>
            <a:r>
              <a:rPr lang="en-US" sz="2330" dirty="0"/>
              <a:t>Write formulae for these two compounds.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Unit 04 – Questions – Core Curriculum</a:t>
            </a:r>
            <a:endParaRPr lang="en-GB" sz="3600" b="1" dirty="0" smtClean="0"/>
          </a:p>
        </p:txBody>
      </p:sp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460432" y="6165304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2392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40960" cy="2419124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r>
              <a:rPr lang="en-US" sz="1680" dirty="0"/>
              <a:t>These are some properties of substances A to G</a:t>
            </a:r>
            <a:r>
              <a:rPr lang="en-US" sz="1680" dirty="0" smtClean="0"/>
              <a:t>.</a:t>
            </a:r>
          </a:p>
          <a:p>
            <a:pPr marL="620713" indent="-274638">
              <a:buClr>
                <a:srgbClr val="0070C0"/>
              </a:buClr>
              <a:buFont typeface="+mj-lt"/>
              <a:buAutoNum type="alphaLcPeriod"/>
            </a:pPr>
            <a:r>
              <a:rPr lang="en-US" sz="1680" dirty="0" smtClean="0"/>
              <a:t>Which </a:t>
            </a:r>
            <a:r>
              <a:rPr lang="en-US" sz="1680" dirty="0"/>
              <a:t>of the seven substances are </a:t>
            </a:r>
            <a:r>
              <a:rPr lang="en-US" sz="1680" dirty="0" smtClean="0"/>
              <a:t>metals? Give </a:t>
            </a:r>
            <a:r>
              <a:rPr lang="en-US" sz="1680" dirty="0"/>
              <a:t>reasons for your choice.</a:t>
            </a:r>
          </a:p>
          <a:p>
            <a:pPr marL="620713" indent="-274638">
              <a:buClr>
                <a:srgbClr val="0070C0"/>
              </a:buClr>
              <a:buFont typeface="+mj-lt"/>
              <a:buAutoNum type="alphaLcPeriod"/>
            </a:pPr>
            <a:r>
              <a:rPr lang="en-US" sz="1680" dirty="0" smtClean="0"/>
              <a:t>Which </a:t>
            </a:r>
            <a:r>
              <a:rPr lang="en-US" sz="1680" dirty="0"/>
              <a:t>of the substances are ionic </a:t>
            </a:r>
            <a:r>
              <a:rPr lang="en-US" sz="1680" dirty="0" smtClean="0"/>
              <a:t>compounds? Give </a:t>
            </a:r>
            <a:r>
              <a:rPr lang="en-US" sz="1680" dirty="0"/>
              <a:t>reasons for your choice.</a:t>
            </a:r>
          </a:p>
          <a:p>
            <a:pPr marL="620713" indent="-274638">
              <a:buClr>
                <a:srgbClr val="0070C0"/>
              </a:buClr>
              <a:buFont typeface="+mj-lt"/>
              <a:buAutoNum type="alphaLcPeriod"/>
            </a:pPr>
            <a:r>
              <a:rPr lang="en-US" sz="1680" dirty="0" smtClean="0"/>
              <a:t>Two </a:t>
            </a:r>
            <a:r>
              <a:rPr lang="en-US" sz="1680" dirty="0"/>
              <a:t>of the substances have very low </a:t>
            </a:r>
            <a:r>
              <a:rPr lang="en-US" sz="1680" dirty="0" smtClean="0"/>
              <a:t>melting points</a:t>
            </a:r>
            <a:r>
              <a:rPr lang="en-US" sz="1680" dirty="0"/>
              <a:t>, compared with the rest. Explain </a:t>
            </a:r>
            <a:r>
              <a:rPr lang="en-US" sz="1680" dirty="0" smtClean="0"/>
              <a:t>why these </a:t>
            </a:r>
            <a:r>
              <a:rPr lang="en-US" sz="1680" dirty="0"/>
              <a:t>could not be ionic compounds.</a:t>
            </a:r>
          </a:p>
          <a:p>
            <a:pPr marL="620713" indent="-274638">
              <a:buClr>
                <a:srgbClr val="0070C0"/>
              </a:buClr>
              <a:buFont typeface="+mj-lt"/>
              <a:buAutoNum type="alphaLcPeriod"/>
            </a:pPr>
            <a:r>
              <a:rPr lang="en-US" sz="1680" dirty="0" smtClean="0"/>
              <a:t>Two </a:t>
            </a:r>
            <a:r>
              <a:rPr lang="en-US" sz="1680" dirty="0"/>
              <a:t>of the substances are molecular. Which </a:t>
            </a:r>
            <a:r>
              <a:rPr lang="en-US" sz="1680" dirty="0" smtClean="0"/>
              <a:t>two are they?</a:t>
            </a:r>
          </a:p>
          <a:p>
            <a:pPr marL="620713" indent="-274638">
              <a:buClr>
                <a:srgbClr val="0070C0"/>
              </a:buClr>
              <a:buFont typeface="+mj-lt"/>
              <a:buAutoNum type="alphaLcPeriod"/>
            </a:pPr>
            <a:r>
              <a:rPr lang="en-US" sz="1680" b="1" dirty="0" err="1" smtClean="0"/>
              <a:t>i</a:t>
            </a:r>
            <a:r>
              <a:rPr lang="en-US" sz="1680" dirty="0" smtClean="0"/>
              <a:t> </a:t>
            </a:r>
            <a:r>
              <a:rPr lang="en-US" sz="1680" dirty="0"/>
              <a:t>Which substance is a giant covalent </a:t>
            </a:r>
            <a:r>
              <a:rPr lang="en-US" sz="1680" dirty="0" smtClean="0"/>
              <a:t>structure?</a:t>
            </a:r>
            <a:br>
              <a:rPr lang="en-US" sz="1680" dirty="0" smtClean="0"/>
            </a:br>
            <a:r>
              <a:rPr lang="en-US" sz="1680" b="1" dirty="0" smtClean="0"/>
              <a:t>ii</a:t>
            </a:r>
            <a:r>
              <a:rPr lang="en-US" sz="1680" dirty="0" smtClean="0"/>
              <a:t> </a:t>
            </a:r>
            <a:r>
              <a:rPr lang="en-US" sz="1680" dirty="0"/>
              <a:t>What other name is used to describe </a:t>
            </a:r>
            <a:r>
              <a:rPr lang="en-US" sz="1680" dirty="0" smtClean="0"/>
              <a:t>this type </a:t>
            </a:r>
            <a:r>
              <a:rPr lang="en-US" sz="1680" dirty="0"/>
              <a:t>of structure? (Hint: starts with m.)</a:t>
            </a:r>
          </a:p>
          <a:p>
            <a:pPr marL="620713" indent="-274638">
              <a:buClr>
                <a:srgbClr val="0070C0"/>
              </a:buClr>
              <a:buFont typeface="+mj-lt"/>
              <a:buAutoNum type="alphaLcPeriod"/>
            </a:pPr>
            <a:r>
              <a:rPr lang="en-US" sz="1680" dirty="0" smtClean="0"/>
              <a:t>Name </a:t>
            </a:r>
            <a:r>
              <a:rPr lang="en-US" sz="1680" dirty="0"/>
              <a:t>the type of bonding found </a:t>
            </a:r>
            <a:r>
              <a:rPr lang="en-US" sz="1680" dirty="0" smtClean="0"/>
              <a:t>in:  </a:t>
            </a:r>
            <a:r>
              <a:rPr lang="en-US" sz="1680" b="1" dirty="0" err="1" smtClean="0"/>
              <a:t>i</a:t>
            </a:r>
            <a:r>
              <a:rPr lang="en-US" sz="1680" dirty="0" smtClean="0"/>
              <a:t> </a:t>
            </a:r>
            <a:r>
              <a:rPr lang="en-US" sz="1680" dirty="0"/>
              <a:t>B </a:t>
            </a:r>
            <a:r>
              <a:rPr lang="en-US" sz="1680" dirty="0" smtClean="0"/>
              <a:t>	</a:t>
            </a:r>
            <a:r>
              <a:rPr lang="en-US" sz="1680" b="1" dirty="0" smtClean="0"/>
              <a:t>ii</a:t>
            </a:r>
            <a:r>
              <a:rPr lang="en-US" sz="1680" dirty="0" smtClean="0"/>
              <a:t> </a:t>
            </a:r>
            <a:r>
              <a:rPr lang="en-US" sz="1680" dirty="0"/>
              <a:t>C </a:t>
            </a:r>
            <a:r>
              <a:rPr lang="en-US" sz="1680" dirty="0" smtClean="0"/>
              <a:t>	</a:t>
            </a:r>
            <a:r>
              <a:rPr lang="en-US" sz="1680" b="1" dirty="0" smtClean="0"/>
              <a:t>iii</a:t>
            </a:r>
            <a:r>
              <a:rPr lang="en-US" sz="1680" dirty="0" smtClean="0"/>
              <a:t> </a:t>
            </a:r>
            <a:r>
              <a:rPr lang="en-US" sz="1680" dirty="0"/>
              <a:t>E </a:t>
            </a:r>
            <a:r>
              <a:rPr lang="en-US" sz="1680" dirty="0" smtClean="0"/>
              <a:t>	</a:t>
            </a:r>
            <a:r>
              <a:rPr lang="en-US" sz="1680" b="1" dirty="0" smtClean="0"/>
              <a:t>iv</a:t>
            </a:r>
            <a:r>
              <a:rPr lang="en-US" sz="1680" dirty="0" smtClean="0"/>
              <a:t> </a:t>
            </a:r>
            <a:r>
              <a:rPr lang="en-US" sz="1680" dirty="0"/>
              <a:t>F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80137"/>
              </p:ext>
            </p:extLst>
          </p:nvPr>
        </p:nvGraphicFramePr>
        <p:xfrm>
          <a:off x="179512" y="3651840"/>
          <a:ext cx="864096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4292"/>
                <a:gridCol w="2221961"/>
                <a:gridCol w="1481307"/>
                <a:gridCol w="1233318"/>
                <a:gridCol w="2270082"/>
              </a:tblGrid>
              <a:tr h="246608">
                <a:tc>
                  <a:txBody>
                    <a:bodyPr/>
                    <a:lstStyle/>
                    <a:p>
                      <a:r>
                        <a:rPr lang="en-GB" sz="16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Melting point / °C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Electrical conductivity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Solubility in water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solid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Liquid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-112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1495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Poor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660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Unit 04 – Questions – Core Curriculum</a:t>
            </a:r>
            <a:endParaRPr lang="en-GB" sz="3600" b="1" dirty="0" smtClean="0"/>
          </a:p>
        </p:txBody>
      </p:sp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388424" y="623731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613091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44000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 startAt="5"/>
            </a:pPr>
            <a:r>
              <a:rPr lang="en-US" sz="2100" b="1" dirty="0" smtClean="0"/>
              <a:t> </a:t>
            </a:r>
            <a:r>
              <a:rPr lang="en-US" sz="2100" dirty="0" err="1" smtClean="0"/>
              <a:t>Aluminium</a:t>
            </a:r>
            <a:r>
              <a:rPr lang="en-US" sz="2100" dirty="0" smtClean="0"/>
              <a:t> </a:t>
            </a:r>
            <a:r>
              <a:rPr lang="en-US" sz="2100" dirty="0"/>
              <a:t>and nitrogen react to form an </a:t>
            </a:r>
            <a:r>
              <a:rPr lang="en-US" sz="2100" dirty="0" smtClean="0"/>
              <a:t>ionic compound </a:t>
            </a:r>
            <a:r>
              <a:rPr lang="en-US" sz="2100" dirty="0"/>
              <a:t>called </a:t>
            </a:r>
            <a:r>
              <a:rPr lang="en-US" sz="2100" dirty="0" err="1"/>
              <a:t>aluminium</a:t>
            </a:r>
            <a:r>
              <a:rPr lang="en-US" sz="2100" dirty="0"/>
              <a:t> nitride. These </a:t>
            </a:r>
            <a:r>
              <a:rPr lang="en-US" sz="2100" dirty="0" smtClean="0"/>
              <a:t>show the </a:t>
            </a:r>
            <a:r>
              <a:rPr lang="en-US" sz="2100" dirty="0"/>
              <a:t>electron arrangement for the two elements: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2100" dirty="0" smtClean="0"/>
              <a:t>Answer </a:t>
            </a:r>
            <a:r>
              <a:rPr lang="en-US" sz="2100" dirty="0"/>
              <a:t>these questions for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an </a:t>
            </a:r>
            <a:r>
              <a:rPr lang="en-US" sz="2100" dirty="0" err="1"/>
              <a:t>aluminium</a:t>
            </a:r>
            <a:r>
              <a:rPr lang="en-US" sz="2100" dirty="0"/>
              <a:t> </a:t>
            </a:r>
            <a:r>
              <a:rPr lang="en-US" sz="2100" dirty="0" smtClean="0"/>
              <a:t>atom.</a:t>
            </a:r>
            <a:br>
              <a:rPr lang="en-US" sz="2100" dirty="0" smtClean="0"/>
            </a:br>
            <a:r>
              <a:rPr lang="en-US" sz="2100" b="1" dirty="0" err="1" smtClean="0"/>
              <a:t>i</a:t>
            </a:r>
            <a:r>
              <a:rPr lang="en-US" sz="2100" dirty="0" smtClean="0"/>
              <a:t> 	Does </a:t>
            </a:r>
            <a:r>
              <a:rPr lang="en-US" sz="2100" dirty="0"/>
              <a:t>it gain or lose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electrons</a:t>
            </a:r>
            <a:r>
              <a:rPr lang="en-US" sz="2100" dirty="0"/>
              <a:t>, to form an </a:t>
            </a:r>
            <a:r>
              <a:rPr lang="en-US" sz="2100" dirty="0" smtClean="0"/>
              <a:t>ion?</a:t>
            </a:r>
            <a:br>
              <a:rPr lang="en-US" sz="2100" dirty="0" smtClean="0"/>
            </a:br>
            <a:r>
              <a:rPr lang="en-US" sz="2100" b="1" dirty="0" smtClean="0"/>
              <a:t>ii</a:t>
            </a:r>
            <a:r>
              <a:rPr lang="en-US" sz="2100" dirty="0" smtClean="0"/>
              <a:t> 	How </a:t>
            </a:r>
            <a:r>
              <a:rPr lang="en-US" sz="2100" dirty="0"/>
              <a:t>many electrons are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transferred?</a:t>
            </a:r>
            <a:br>
              <a:rPr lang="en-US" sz="2100" dirty="0" smtClean="0"/>
            </a:br>
            <a:r>
              <a:rPr lang="en-US" sz="2100" b="1" dirty="0" smtClean="0"/>
              <a:t>iii</a:t>
            </a:r>
            <a:r>
              <a:rPr lang="en-US" sz="2100" dirty="0" smtClean="0"/>
              <a:t> 	Is </a:t>
            </a:r>
            <a:r>
              <a:rPr lang="en-US" sz="2100" dirty="0"/>
              <a:t>the ion formed positive, or </a:t>
            </a:r>
            <a:r>
              <a:rPr lang="en-US" sz="2100" dirty="0" smtClean="0"/>
              <a:t>negative?</a:t>
            </a:r>
            <a:br>
              <a:rPr lang="en-US" sz="2100" dirty="0" smtClean="0"/>
            </a:br>
            <a:r>
              <a:rPr lang="en-US" sz="2100" b="1" dirty="0" smtClean="0"/>
              <a:t>iv</a:t>
            </a:r>
            <a:r>
              <a:rPr lang="en-US" sz="2100" dirty="0" smtClean="0"/>
              <a:t> 	What </a:t>
            </a:r>
            <a:r>
              <a:rPr lang="en-US" sz="2100" dirty="0"/>
              <a:t>charge does the ion have?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2100" dirty="0" smtClean="0"/>
              <a:t>Now </a:t>
            </a:r>
            <a:r>
              <a:rPr lang="en-US" sz="2100" dirty="0"/>
              <a:t>repeat a, but for a nitrogen atom.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2100" b="1" dirty="0" err="1" smtClean="0"/>
              <a:t>i</a:t>
            </a:r>
            <a:r>
              <a:rPr lang="en-US" sz="2100" dirty="0" smtClean="0"/>
              <a:t> 	Give </a:t>
            </a:r>
            <a:r>
              <a:rPr lang="en-US" sz="2100" dirty="0"/>
              <a:t>the electron distribution for the </a:t>
            </a:r>
            <a:r>
              <a:rPr lang="en-US" sz="2100" dirty="0" smtClean="0"/>
              <a:t>ions formed </a:t>
            </a:r>
            <a:r>
              <a:rPr lang="en-US" sz="2100" dirty="0"/>
              <a:t>by the two atoms. (2 </a:t>
            </a:r>
            <a:r>
              <a:rPr lang="en-US" sz="2100" dirty="0" smtClean="0"/>
              <a:t>+ …)</a:t>
            </a:r>
            <a:br>
              <a:rPr lang="en-US" sz="2100" dirty="0" smtClean="0"/>
            </a:br>
            <a:r>
              <a:rPr lang="en-US" sz="2100" b="1" dirty="0" smtClean="0"/>
              <a:t>ii</a:t>
            </a:r>
            <a:r>
              <a:rPr lang="en-US" sz="2100" dirty="0" smtClean="0"/>
              <a:t> 	What </a:t>
            </a:r>
            <a:r>
              <a:rPr lang="en-US" sz="2100" dirty="0"/>
              <a:t>do you notice about these </a:t>
            </a:r>
            <a:r>
              <a:rPr lang="en-US" sz="2100" dirty="0" smtClean="0"/>
              <a:t>distributions? Explain </a:t>
            </a:r>
            <a:r>
              <a:rPr lang="en-US" sz="2100" dirty="0"/>
              <a:t>it.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2100" dirty="0" smtClean="0"/>
              <a:t>Name </a:t>
            </a:r>
            <a:r>
              <a:rPr lang="en-US" sz="2100" dirty="0"/>
              <a:t>another non-metal that will form an </a:t>
            </a:r>
            <a:r>
              <a:rPr lang="en-US" sz="2100" dirty="0" smtClean="0"/>
              <a:t>ionic compound </a:t>
            </a:r>
            <a:r>
              <a:rPr lang="en-US" sz="2100" dirty="0"/>
              <a:t>with </a:t>
            </a:r>
            <a:r>
              <a:rPr lang="en-US" sz="2100" dirty="0" err="1"/>
              <a:t>aluminium</a:t>
            </a:r>
            <a:r>
              <a:rPr lang="en-US" sz="2100" dirty="0"/>
              <a:t>, in the same way </a:t>
            </a:r>
            <a:r>
              <a:rPr lang="en-US" sz="2100" dirty="0" smtClean="0"/>
              <a:t>as nitrogen </a:t>
            </a:r>
            <a:r>
              <a:rPr lang="en-US" sz="2100" dirty="0"/>
              <a:t>does.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300" dirty="0" smtClean="0"/>
              <a:t>Unit 04 – Questions – Extended Curriculum</a:t>
            </a:r>
            <a:endParaRPr lang="en-GB" sz="33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4008" y="1875455"/>
            <a:ext cx="4133944" cy="2129609"/>
          </a:xfrm>
          <a:prstGeom prst="rect">
            <a:avLst/>
          </a:prstGeom>
        </p:spPr>
      </p:pic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460432" y="623731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22944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40960" cy="3393237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 startAt="6"/>
            </a:pPr>
            <a:r>
              <a:rPr lang="en-US" sz="1950" dirty="0"/>
              <a:t>Silicon lies directly below carbon in Group IV </a:t>
            </a:r>
            <a:r>
              <a:rPr lang="en-US" sz="1950" dirty="0" smtClean="0"/>
              <a:t>of the </a:t>
            </a:r>
            <a:r>
              <a:rPr lang="en-US" sz="1950" dirty="0"/>
              <a:t>Periodic Table. Here is some data for </a:t>
            </a:r>
            <a:r>
              <a:rPr lang="en-US" sz="1950" dirty="0" smtClean="0"/>
              <a:t>silicon, carbon </a:t>
            </a:r>
            <a:r>
              <a:rPr lang="en-US" sz="1950" dirty="0"/>
              <a:t>(in the form of diamond), and their oxides</a:t>
            </a:r>
            <a:r>
              <a:rPr lang="en-US" sz="1950" dirty="0" smtClean="0"/>
              <a:t>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950" dirty="0" smtClean="0"/>
              <a:t>In </a:t>
            </a:r>
            <a:r>
              <a:rPr lang="en-US" sz="1950" dirty="0"/>
              <a:t>which state are the two elements at </a:t>
            </a:r>
            <a:r>
              <a:rPr lang="en-US" sz="1950" dirty="0" smtClean="0"/>
              <a:t>room temperature </a:t>
            </a:r>
            <a:r>
              <a:rPr lang="en-US" sz="1950" dirty="0"/>
              <a:t>(20 °C)?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950" dirty="0" smtClean="0"/>
              <a:t>Which </a:t>
            </a:r>
            <a:r>
              <a:rPr lang="en-US" sz="1950" dirty="0"/>
              <a:t>type of structure does carbon (</a:t>
            </a:r>
            <a:r>
              <a:rPr lang="en-US" sz="1950" dirty="0" smtClean="0"/>
              <a:t>diamond) have</a:t>
            </a:r>
            <a:r>
              <a:rPr lang="en-US" sz="1950" dirty="0"/>
              <a:t>: giant covalent, or molecular?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950" dirty="0" smtClean="0"/>
              <a:t>Which </a:t>
            </a:r>
            <a:r>
              <a:rPr lang="en-US" sz="1950" dirty="0"/>
              <a:t>type of structure would you expect </a:t>
            </a:r>
            <a:r>
              <a:rPr lang="en-US" sz="1950" dirty="0" smtClean="0"/>
              <a:t>to find </a:t>
            </a:r>
            <a:r>
              <a:rPr lang="en-US" sz="1950" dirty="0"/>
              <a:t>in silicon? Give reasons.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950" dirty="0" smtClean="0"/>
              <a:t>In </a:t>
            </a:r>
            <a:r>
              <a:rPr lang="en-US" sz="1950" dirty="0"/>
              <a:t>which state are the two oxides, at </a:t>
            </a:r>
            <a:r>
              <a:rPr lang="en-US" sz="1950" dirty="0" smtClean="0"/>
              <a:t>room temperature</a:t>
            </a:r>
            <a:r>
              <a:rPr lang="en-US" sz="1950" dirty="0"/>
              <a:t>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950" dirty="0" smtClean="0"/>
              <a:t>Which </a:t>
            </a:r>
            <a:r>
              <a:rPr lang="en-US" sz="1950" dirty="0"/>
              <a:t>type of structure has carbon dioxide?</a:t>
            </a:r>
          </a:p>
          <a:p>
            <a:pPr marL="723900" indent="-342900">
              <a:buClr>
                <a:srgbClr val="0070C0"/>
              </a:buClr>
              <a:buFont typeface="+mj-lt"/>
              <a:buAutoNum type="alphaLcPeriod"/>
            </a:pPr>
            <a:r>
              <a:rPr lang="en-US" sz="1950" dirty="0" smtClean="0"/>
              <a:t>Does </a:t>
            </a:r>
            <a:r>
              <a:rPr lang="en-US" sz="1950" dirty="0"/>
              <a:t>silicon dioxide have the same structure </a:t>
            </a:r>
            <a:r>
              <a:rPr lang="en-US" sz="1950" dirty="0" smtClean="0"/>
              <a:t>as carbon </a:t>
            </a:r>
            <a:r>
              <a:rPr lang="en-US" sz="1950" dirty="0"/>
              <a:t>dioxide? What is your evidence?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098472"/>
              </p:ext>
            </p:extLst>
          </p:nvPr>
        </p:nvGraphicFramePr>
        <p:xfrm>
          <a:off x="179512" y="4653136"/>
          <a:ext cx="864096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2304256"/>
                <a:gridCol w="2448272"/>
                <a:gridCol w="2016224"/>
              </a:tblGrid>
              <a:tr h="246608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Symbol or Formula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Melting Point /</a:t>
                      </a:r>
                      <a:r>
                        <a:rPr kumimoji="0" lang="en-GB" sz="1800" b="1" i="0" u="none" strike="noStrike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Boiling Point /</a:t>
                      </a:r>
                      <a:r>
                        <a:rPr kumimoji="0" lang="en-GB" sz="1800" b="1" i="0" u="none" strike="noStrike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GB" sz="18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3730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4530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Silicon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1410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Dioxide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(turns to gas at -78</a:t>
                      </a:r>
                      <a:r>
                        <a:rPr lang="en-GB" sz="18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C)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374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Silicon Dioxide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SiO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1610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2230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Unit 04 – Questions – Core Curriculum</a:t>
            </a:r>
            <a:endParaRPr lang="en-GB" sz="3600" b="1" dirty="0" smtClean="0"/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388424" y="623731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68356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40960" cy="5493812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7"/>
              <a:tabLst>
                <a:tab pos="1069975" algn="l"/>
              </a:tabLst>
            </a:pPr>
            <a:r>
              <a:rPr lang="en-US" sz="1950" dirty="0"/>
              <a:t>The compound zinc sulfide has a 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>structure </a:t>
            </a:r>
            <a:r>
              <a:rPr lang="en-US" sz="1950" dirty="0"/>
              <a:t>like </a:t>
            </a:r>
            <a:r>
              <a:rPr lang="en-US" sz="1950" dirty="0" smtClean="0"/>
              <a:t>this:</a:t>
            </a:r>
            <a:br>
              <a:rPr lang="en-US" sz="1950" dirty="0" smtClean="0"/>
            </a:b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/>
            </a:r>
            <a:br>
              <a:rPr lang="en-US" sz="1950" dirty="0" smtClean="0"/>
            </a:br>
            <a:endParaRPr lang="en-US" sz="1950" dirty="0" smtClean="0"/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1950" dirty="0" smtClean="0"/>
              <a:t>Which </a:t>
            </a:r>
            <a:r>
              <a:rPr lang="en-US" sz="1950" dirty="0"/>
              <a:t>does the diagram represent: a </a:t>
            </a:r>
            <a:r>
              <a:rPr lang="en-US" sz="1950" dirty="0" smtClean="0"/>
              <a:t>giant structure</a:t>
            </a:r>
            <a:r>
              <a:rPr lang="en-US" sz="1950" dirty="0"/>
              <a:t>, or a molecular structure?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1950" dirty="0" smtClean="0"/>
              <a:t>Which </a:t>
            </a:r>
            <a:r>
              <a:rPr lang="en-US" sz="1950" dirty="0"/>
              <a:t>type of bonding does zinc sulfide have?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1950" dirty="0" smtClean="0"/>
              <a:t>Look </a:t>
            </a:r>
            <a:r>
              <a:rPr lang="en-US" sz="1950" dirty="0"/>
              <a:t>carefully at the structure. How </a:t>
            </a:r>
            <a:r>
              <a:rPr lang="en-US" sz="1950" dirty="0" smtClean="0"/>
              <a:t>many:</a:t>
            </a:r>
            <a:br>
              <a:rPr lang="en-US" sz="1950" dirty="0" smtClean="0"/>
            </a:br>
            <a:r>
              <a:rPr lang="en-US" sz="1950" b="1" dirty="0" err="1" smtClean="0"/>
              <a:t>i</a:t>
            </a:r>
            <a:r>
              <a:rPr lang="en-US" sz="1950" dirty="0" smtClean="0"/>
              <a:t> 	sulfur </a:t>
            </a:r>
            <a:r>
              <a:rPr lang="en-US" sz="1950" dirty="0"/>
              <a:t>ions are joined to each zinc </a:t>
            </a:r>
            <a:r>
              <a:rPr lang="en-US" sz="1950" dirty="0" smtClean="0"/>
              <a:t>ion?</a:t>
            </a:r>
            <a:br>
              <a:rPr lang="en-US" sz="1950" dirty="0" smtClean="0"/>
            </a:br>
            <a:r>
              <a:rPr lang="en-US" sz="1950" b="1" dirty="0" smtClean="0"/>
              <a:t>ii</a:t>
            </a:r>
            <a:r>
              <a:rPr lang="en-US" sz="1950" dirty="0" smtClean="0"/>
              <a:t> 	zinc </a:t>
            </a:r>
            <a:r>
              <a:rPr lang="en-US" sz="1950" dirty="0"/>
              <a:t>ions are joined to each sulfur ion?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1950" b="1" dirty="0" err="1" smtClean="0"/>
              <a:t>i</a:t>
            </a:r>
            <a:r>
              <a:rPr lang="en-US" sz="1950" dirty="0" smtClean="0"/>
              <a:t> 	From </a:t>
            </a:r>
            <a:r>
              <a:rPr lang="en-US" sz="1950" dirty="0"/>
              <a:t>c, deduce the formula of zinc </a:t>
            </a:r>
            <a:r>
              <a:rPr lang="en-US" sz="1950" dirty="0" smtClean="0"/>
              <a:t>sulfide.</a:t>
            </a:r>
            <a:br>
              <a:rPr lang="en-US" sz="1950" dirty="0" smtClean="0"/>
            </a:br>
            <a:r>
              <a:rPr lang="en-US" sz="1950" b="1" dirty="0" smtClean="0"/>
              <a:t>Ii</a:t>
            </a:r>
            <a:r>
              <a:rPr lang="en-US" sz="1950" dirty="0" smtClean="0"/>
              <a:t>	Is </a:t>
            </a:r>
            <a:r>
              <a:rPr lang="en-US" sz="1950" dirty="0"/>
              <a:t>this formula consistent with the </a:t>
            </a:r>
            <a:r>
              <a:rPr lang="en-US" sz="1950" dirty="0" smtClean="0"/>
              <a:t>charges on </a:t>
            </a:r>
            <a:r>
              <a:rPr lang="en-US" sz="1950" dirty="0"/>
              <a:t>the two ions? Explain your answer.</a:t>
            </a:r>
          </a:p>
          <a:p>
            <a:pPr marL="723900" indent="-369888">
              <a:buClr>
                <a:srgbClr val="0070C0"/>
              </a:buClr>
              <a:buFont typeface="+mj-lt"/>
              <a:buAutoNum type="alphaLcPeriod"/>
              <a:tabLst>
                <a:tab pos="1069975" algn="l"/>
              </a:tabLst>
            </a:pPr>
            <a:r>
              <a:rPr lang="en-US" sz="1950" dirty="0" smtClean="0"/>
              <a:t>Name </a:t>
            </a:r>
            <a:r>
              <a:rPr lang="en-US" sz="1950" dirty="0"/>
              <a:t>another metal and non-metal that </a:t>
            </a:r>
            <a:r>
              <a:rPr lang="en-US" sz="1950" dirty="0" smtClean="0"/>
              <a:t>will form </a:t>
            </a:r>
            <a:r>
              <a:rPr lang="en-US" sz="1950" dirty="0"/>
              <a:t>a compound with a similar formula</a:t>
            </a:r>
            <a:r>
              <a:rPr lang="en-US" sz="1950" dirty="0" smtClean="0"/>
              <a:t>.</a:t>
            </a:r>
            <a:endParaRPr lang="en-US" sz="1950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Unit 04 – Questions – Core Curriculum</a:t>
            </a:r>
            <a:endParaRPr lang="en-GB" sz="36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2040" y="1200135"/>
            <a:ext cx="3816424" cy="2020461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388424" y="6165304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427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64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40960" cy="5544000"/>
          </a:xfrm>
          <a:prstGeom prst="rect">
            <a:avLst/>
          </a:prstGeom>
          <a:solidFill>
            <a:srgbClr val="FFFFA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buClr>
                <a:srgbClr val="0070C0"/>
              </a:buClr>
              <a:buFont typeface="+mj-lt"/>
              <a:buAutoNum type="arabicPeriod" startAt="8"/>
              <a:tabLst>
                <a:tab pos="1069975" algn="l"/>
              </a:tabLst>
            </a:pPr>
            <a:r>
              <a:rPr lang="en-US" sz="3900" dirty="0" smtClean="0"/>
              <a:t>The </a:t>
            </a:r>
            <a:r>
              <a:rPr lang="en-US" sz="3900" dirty="0"/>
              <a:t>properties of metals can be explained by </a:t>
            </a:r>
            <a:r>
              <a:rPr lang="en-US" sz="3900" dirty="0" smtClean="0"/>
              <a:t>the structure </a:t>
            </a:r>
            <a:r>
              <a:rPr lang="en-US" sz="3900" dirty="0"/>
              <a:t>and bonding within the metal </a:t>
            </a:r>
            <a:r>
              <a:rPr lang="en-US" sz="3900" dirty="0" smtClean="0"/>
              <a:t>lattice.</a:t>
            </a:r>
          </a:p>
          <a:p>
            <a:pPr marL="1069975" indent="-449263">
              <a:buClr>
                <a:srgbClr val="0070C0"/>
              </a:buClr>
              <a:buFont typeface="+mj-lt"/>
              <a:buAutoNum type="alphaLcPeriod"/>
              <a:tabLst>
                <a:tab pos="1622425" algn="l"/>
              </a:tabLst>
            </a:pPr>
            <a:r>
              <a:rPr lang="en-US" sz="3900" dirty="0" smtClean="0"/>
              <a:t>Describe </a:t>
            </a:r>
            <a:r>
              <a:rPr lang="en-US" sz="3900" dirty="0"/>
              <a:t>the bonding in </a:t>
            </a:r>
            <a:r>
              <a:rPr lang="en-US" sz="3900" dirty="0" smtClean="0"/>
              <a:t>metals.</a:t>
            </a:r>
          </a:p>
          <a:p>
            <a:pPr marL="1069975" indent="-449263">
              <a:buClr>
                <a:srgbClr val="0070C0"/>
              </a:buClr>
              <a:buFont typeface="+mj-lt"/>
              <a:buAutoNum type="alphaLcPeriod"/>
              <a:tabLst>
                <a:tab pos="1622425" algn="l"/>
              </a:tabLst>
            </a:pPr>
            <a:r>
              <a:rPr lang="en-US" sz="3900" dirty="0" smtClean="0"/>
              <a:t>Use </a:t>
            </a:r>
            <a:r>
              <a:rPr lang="en-US" sz="3900" dirty="0"/>
              <a:t>the bonding to explain why </a:t>
            </a:r>
            <a:r>
              <a:rPr lang="en-US" sz="3900" dirty="0" smtClean="0"/>
              <a:t>metals:</a:t>
            </a:r>
            <a:br>
              <a:rPr lang="en-US" sz="3900" dirty="0" smtClean="0"/>
            </a:br>
            <a:r>
              <a:rPr lang="en-US" sz="3900" b="1" dirty="0" err="1" smtClean="0"/>
              <a:t>i</a:t>
            </a:r>
            <a:r>
              <a:rPr lang="en-US" sz="3900" dirty="0" smtClean="0"/>
              <a:t> 	are </a:t>
            </a:r>
            <a:r>
              <a:rPr lang="en-US" sz="3900" dirty="0"/>
              <a:t>good conductors of </a:t>
            </a:r>
            <a:r>
              <a:rPr lang="en-US" sz="3900" dirty="0" smtClean="0"/>
              <a:t>electricity</a:t>
            </a:r>
            <a:br>
              <a:rPr lang="en-US" sz="3900" dirty="0" smtClean="0"/>
            </a:br>
            <a:r>
              <a:rPr lang="en-US" sz="3900" b="1" dirty="0" smtClean="0"/>
              <a:t>ii</a:t>
            </a:r>
            <a:r>
              <a:rPr lang="en-US" sz="3900" dirty="0" smtClean="0"/>
              <a:t> 	are </a:t>
            </a:r>
            <a:r>
              <a:rPr lang="en-US" sz="3900" dirty="0"/>
              <a:t>malleable and flexible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3600" dirty="0" smtClean="0"/>
              <a:t>Unit 04 – Questions – Core Curriculum</a:t>
            </a:r>
            <a:endParaRPr lang="en-GB" sz="3600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388424" y="623731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77825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40960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1431925" algn="l"/>
                <a:tab pos="2690813" algn="l"/>
                <a:tab pos="4037013" algn="l"/>
                <a:tab pos="5210175" algn="l"/>
                <a:tab pos="6642100" algn="l"/>
                <a:tab pos="8435975" algn="r"/>
              </a:tabLst>
            </a:pPr>
            <a:r>
              <a:rPr lang="en-US" dirty="0" smtClean="0"/>
              <a:t>Underline </a:t>
            </a:r>
            <a:r>
              <a:rPr lang="en-US" dirty="0"/>
              <a:t>the changes that are physical </a:t>
            </a:r>
            <a:r>
              <a:rPr lang="en-US" dirty="0" smtClean="0"/>
              <a:t>changes.</a:t>
            </a:r>
            <a:br>
              <a:rPr lang="en-US" dirty="0" smtClean="0"/>
            </a:br>
            <a:r>
              <a:rPr lang="en-US" dirty="0" smtClean="0"/>
              <a:t>Burning </a:t>
            </a:r>
            <a:r>
              <a:rPr lang="en-US" dirty="0"/>
              <a:t>magnesium in air </a:t>
            </a:r>
            <a:r>
              <a:rPr lang="en-US" dirty="0" smtClean="0"/>
              <a:t>	Separating </a:t>
            </a:r>
            <a:r>
              <a:rPr lang="en-US" dirty="0"/>
              <a:t>iron from sulfur using a </a:t>
            </a:r>
            <a:r>
              <a:rPr lang="en-US" dirty="0" smtClean="0"/>
              <a:t>magnet</a:t>
            </a:r>
            <a:br>
              <a:rPr lang="en-US" dirty="0" smtClean="0"/>
            </a:br>
            <a:r>
              <a:rPr lang="en-US" dirty="0" smtClean="0"/>
              <a:t>Rusting </a:t>
            </a:r>
            <a:r>
              <a:rPr lang="en-US" dirty="0"/>
              <a:t>of iron </a:t>
            </a:r>
            <a:r>
              <a:rPr lang="en-US" dirty="0" smtClean="0"/>
              <a:t>		Melting zinc</a:t>
            </a:r>
            <a:br>
              <a:rPr lang="en-US" dirty="0" smtClean="0"/>
            </a:br>
            <a:r>
              <a:rPr lang="en-US" dirty="0" smtClean="0"/>
              <a:t>Distilling </a:t>
            </a:r>
            <a:r>
              <a:rPr lang="en-US" dirty="0"/>
              <a:t>plant oils from a mixture of plant oils and water </a:t>
            </a:r>
            <a:r>
              <a:rPr lang="en-US" dirty="0" smtClean="0"/>
              <a:t>		[</a:t>
            </a:r>
            <a:r>
              <a:rPr lang="en-US" dirty="0"/>
              <a:t>3]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1431925" algn="l"/>
                <a:tab pos="2690813" algn="l"/>
                <a:tab pos="4037013" algn="l"/>
                <a:tab pos="5210175" algn="l"/>
                <a:tab pos="6642100" algn="l"/>
                <a:tab pos="8435975" algn="r"/>
              </a:tabLst>
            </a:pPr>
            <a:r>
              <a:rPr lang="en-US" dirty="0" smtClean="0"/>
              <a:t>Complete </a:t>
            </a:r>
            <a:r>
              <a:rPr lang="en-US" dirty="0"/>
              <a:t>the table to show the difference between a compound and a mixture using words from the list. Some words may be used more than </a:t>
            </a:r>
            <a:r>
              <a:rPr lang="en-US" dirty="0" smtClean="0"/>
              <a:t>once.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Any	average	combined	definite	different	elements	physical 	present	separated			</a:t>
            </a:r>
            <a:r>
              <a:rPr lang="en-US" dirty="0" smtClean="0"/>
              <a:t>[6]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4.1 – Revision Questions</a:t>
            </a:r>
            <a:endParaRPr lang="en-GB" sz="40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523521"/>
              </p:ext>
            </p:extLst>
          </p:nvPr>
        </p:nvGraphicFramePr>
        <p:xfrm>
          <a:off x="179512" y="3589612"/>
          <a:ext cx="8640960" cy="2935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39248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7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sz="167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7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Mixture</a:t>
                      </a:r>
                      <a:endParaRPr lang="en-GB" sz="167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__________________</a:t>
                      </a:r>
                      <a:r>
                        <a:rPr lang="en-GB" sz="167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cannot be </a:t>
                      </a:r>
                      <a:endParaRPr kumimoji="0" lang="en-GB" sz="1670" b="0" i="0" u="none" strike="noStrike" kern="1200" baseline="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kumimoji="0" lang="en-GB" sz="16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___________________ by</a:t>
                      </a:r>
                    </a:p>
                    <a:p>
                      <a:r>
                        <a:rPr kumimoji="0" lang="en-GB" sz="16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___________________ means.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6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substances in it can be ____________________ by ____________________ means.	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properties are </a:t>
                      </a:r>
                      <a:r>
                        <a:rPr kumimoji="0" lang="en-GB" sz="16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___________________ from those of the ___________________ which went to make it.</a:t>
                      </a:r>
                      <a:endParaRPr lang="en-GB" sz="16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properties are </a:t>
                      </a:r>
                      <a:r>
                        <a:rPr kumimoji="0" lang="en-GB" sz="16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___________________ of the substances in it.</a:t>
                      </a:r>
                      <a:endParaRPr lang="en-GB" sz="16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6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GB" sz="167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elements are </a:t>
                      </a:r>
                      <a:r>
                        <a:rPr kumimoji="0" lang="en-GB" sz="16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___________________ in a ___________________ proportion by mass.</a:t>
                      </a:r>
                      <a:endParaRPr lang="en-GB" sz="16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7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substances can be </a:t>
                      </a:r>
                      <a:r>
                        <a:rPr kumimoji="0" lang="en-GB" sz="167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___________________ in ___________________ proportion by mass.</a:t>
                      </a:r>
                      <a:endParaRPr lang="en-GB" sz="167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388424" y="5733256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453935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64096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 startAt="3"/>
              <a:tabLst>
                <a:tab pos="1069975" algn="l"/>
                <a:tab pos="8435975" algn="r"/>
              </a:tabLst>
            </a:pPr>
            <a:r>
              <a:rPr lang="en-US" sz="2400" dirty="0"/>
              <a:t>The diagram shows six different substances. Each circle represents an </a:t>
            </a:r>
            <a:r>
              <a:rPr lang="en-US" sz="2400" dirty="0" smtClean="0"/>
              <a:t>atom. Classify </a:t>
            </a:r>
            <a:r>
              <a:rPr lang="en-US" sz="2400" dirty="0"/>
              <a:t>these as pure elements, pure compounds, or mixtures</a:t>
            </a:r>
            <a:r>
              <a:rPr lang="en-US" sz="2400" dirty="0" smtClean="0"/>
              <a:t>.	[6]</a:t>
            </a:r>
            <a:endParaRPr lang="en-US" sz="2400" b="1" dirty="0" smtClean="0"/>
          </a:p>
        </p:txBody>
      </p:sp>
      <p:sp>
        <p:nvSpPr>
          <p:cNvPr id="16" name="Oval 15"/>
          <p:cNvSpPr/>
          <p:nvPr/>
        </p:nvSpPr>
        <p:spPr>
          <a:xfrm rot="1078849">
            <a:off x="8453916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4.1 – Revision Questions</a:t>
            </a:r>
            <a:endParaRPr lang="en-GB" sz="4000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2526252"/>
            <a:ext cx="8640960" cy="3960442"/>
          </a:xfrm>
          <a:prstGeom prst="rect">
            <a:avLst/>
          </a:prstGeom>
        </p:spPr>
      </p:pic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460432" y="6309320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6657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4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4"/>
              <a:tabLst>
                <a:tab pos="1069975" algn="l"/>
                <a:tab pos="8435975" algn="r"/>
              </a:tabLst>
            </a:pPr>
            <a:r>
              <a:rPr lang="en-US" sz="2740" dirty="0" smtClean="0"/>
              <a:t>Write </a:t>
            </a:r>
            <a:r>
              <a:rPr lang="en-US" sz="2740" dirty="0"/>
              <a:t>chemical formulae for the following compounds</a:t>
            </a:r>
            <a:r>
              <a:rPr lang="en-US" sz="2740" dirty="0" smtClean="0"/>
              <a:t>.	[4]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4"/>
              <a:tabLst>
                <a:tab pos="1069975" algn="l"/>
                <a:tab pos="8435975" algn="r"/>
              </a:tabLst>
            </a:pPr>
            <a:endParaRPr lang="en-US" sz="2740" b="1" dirty="0"/>
          </a:p>
          <a:p>
            <a:pPr marL="457200" indent="-457200">
              <a:buClr>
                <a:srgbClr val="0070C0"/>
              </a:buClr>
              <a:buFont typeface="+mj-lt"/>
              <a:buAutoNum type="arabicPeriod" startAt="4"/>
              <a:tabLst>
                <a:tab pos="1069975" algn="l"/>
                <a:tab pos="8435975" algn="r"/>
              </a:tabLst>
            </a:pPr>
            <a:endParaRPr lang="en-US" sz="2740" dirty="0" smtClean="0"/>
          </a:p>
          <a:p>
            <a:pPr>
              <a:buClr>
                <a:srgbClr val="0070C0"/>
              </a:buClr>
              <a:tabLst>
                <a:tab pos="1069975" algn="l"/>
                <a:tab pos="8435975" algn="r"/>
              </a:tabLst>
            </a:pPr>
            <a:endParaRPr lang="en-US" sz="2740" dirty="0" smtClean="0"/>
          </a:p>
          <a:p>
            <a:pPr>
              <a:buClr>
                <a:srgbClr val="0070C0"/>
              </a:buClr>
              <a:tabLst>
                <a:tab pos="1069975" algn="l"/>
                <a:tab pos="8435975" algn="r"/>
              </a:tabLst>
            </a:pPr>
            <a:endParaRPr lang="en-US" sz="2740" dirty="0"/>
          </a:p>
          <a:p>
            <a:pPr>
              <a:buClr>
                <a:srgbClr val="0070C0"/>
              </a:buClr>
              <a:tabLst>
                <a:tab pos="1069975" algn="l"/>
                <a:tab pos="8435975" algn="r"/>
              </a:tabLst>
            </a:pPr>
            <a:r>
              <a:rPr lang="en-US" sz="2740" b="1" dirty="0" smtClean="0"/>
              <a:t>Extension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 startAt="5"/>
              <a:tabLst>
                <a:tab pos="1069975" algn="l"/>
                <a:tab pos="8435975" algn="r"/>
              </a:tabLst>
            </a:pPr>
            <a:r>
              <a:rPr lang="en-US" sz="2740" b="1" dirty="0" smtClean="0"/>
              <a:t>a</a:t>
            </a:r>
            <a:r>
              <a:rPr lang="en-US" sz="2740" dirty="0"/>
              <a:t>. Use books or the internet to find out about the physical and chemical properties of zinc and sulfur. </a:t>
            </a:r>
            <a:r>
              <a:rPr lang="en-US" sz="2740" dirty="0" smtClean="0"/>
              <a:t>	[12]</a:t>
            </a:r>
            <a:br>
              <a:rPr lang="en-US" sz="2740" dirty="0" smtClean="0"/>
            </a:br>
            <a:r>
              <a:rPr lang="en-US" sz="2740" b="1" dirty="0" smtClean="0"/>
              <a:t>b</a:t>
            </a:r>
            <a:r>
              <a:rPr lang="en-US" sz="2740" b="1" dirty="0"/>
              <a:t>.</a:t>
            </a:r>
            <a:r>
              <a:rPr lang="en-US" sz="2740" dirty="0"/>
              <a:t> Suggest two methods by which you could separate sulfur from a mixture of powdered zinc </a:t>
            </a:r>
            <a:r>
              <a:rPr lang="en-US" sz="2740" dirty="0" smtClean="0"/>
              <a:t>and powdered </a:t>
            </a:r>
            <a:r>
              <a:rPr lang="en-US" sz="2740" dirty="0"/>
              <a:t>sulfur. </a:t>
            </a:r>
            <a:r>
              <a:rPr lang="en-US" sz="2740" dirty="0" smtClean="0"/>
              <a:t>	[</a:t>
            </a:r>
            <a:r>
              <a:rPr lang="en-US" sz="2740" dirty="0"/>
              <a:t>6</a:t>
            </a:r>
            <a:r>
              <a:rPr lang="en-US" sz="2740" dirty="0" smtClean="0"/>
              <a:t>]</a:t>
            </a:r>
            <a:endParaRPr lang="en-US" sz="274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4.1 – Revision Questions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3348" y="2111593"/>
            <a:ext cx="1771308" cy="16054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4008" y="2089311"/>
            <a:ext cx="2012434" cy="16054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1377" y="2091351"/>
            <a:ext cx="2448615" cy="16054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089310"/>
            <a:ext cx="1666198" cy="1605439"/>
          </a:xfrm>
          <a:prstGeom prst="rect">
            <a:avLst/>
          </a:prstGeom>
        </p:spPr>
      </p:pic>
      <p:sp>
        <p:nvSpPr>
          <p:cNvPr id="13" name="Action Button: Back or Previous 12">
            <a:hlinkClick r:id="" action="ppaction://hlinkshowjump?jump=lastslideviewed" highlightClick="1"/>
          </p:cNvPr>
          <p:cNvSpPr/>
          <p:nvPr/>
        </p:nvSpPr>
        <p:spPr>
          <a:xfrm>
            <a:off x="8460432" y="5301208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86891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262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14350" indent="-51435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8435975" algn="r"/>
              </a:tabLst>
            </a:pPr>
            <a:r>
              <a:rPr lang="en-US" sz="2400" dirty="0"/>
              <a:t>1. Read the following passage then answer the question that </a:t>
            </a:r>
            <a:r>
              <a:rPr lang="en-US" sz="2400" dirty="0" smtClean="0"/>
              <a:t>follows.</a:t>
            </a:r>
            <a:br>
              <a:rPr lang="en-US" sz="2400" dirty="0" smtClean="0"/>
            </a:br>
            <a:r>
              <a:rPr lang="en-US" sz="2400" i="1" dirty="0" smtClean="0"/>
              <a:t>Chlorine </a:t>
            </a:r>
            <a:r>
              <a:rPr lang="en-US" sz="2400" i="1" dirty="0"/>
              <a:t>is a green gas that dissolves slightly in water to form a weakly acidic solution. Sodium is a silvery metal that reacts violently with water. When sodium reacts with chlorine, heat is given out and a white powder (sodium chloride) is formed. Sodium chloride dissolves in water and forms a solution that is not </a:t>
            </a:r>
            <a:r>
              <a:rPr lang="en-US" sz="2400" i="1" dirty="0" smtClean="0"/>
              <a:t>acidic.</a:t>
            </a:r>
            <a:br>
              <a:rPr lang="en-US" sz="2400" i="1" dirty="0" smtClean="0"/>
            </a:br>
            <a:r>
              <a:rPr lang="en-US" sz="2400" dirty="0" smtClean="0"/>
              <a:t>What </a:t>
            </a:r>
            <a:r>
              <a:rPr lang="en-US" sz="2400" dirty="0"/>
              <a:t>information in the passage tells you that sodium chloride is a compound and not a mixture</a:t>
            </a:r>
            <a:r>
              <a:rPr lang="en-US" sz="2400" dirty="0" smtClean="0"/>
              <a:t>?	[</a:t>
            </a:r>
            <a:r>
              <a:rPr lang="en-US" sz="2400" dirty="0"/>
              <a:t>3]</a:t>
            </a:r>
          </a:p>
          <a:p>
            <a:pPr marL="514350" indent="-51435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8435975" algn="r"/>
              </a:tabLst>
            </a:pPr>
            <a:r>
              <a:rPr lang="en-US" sz="2400" dirty="0" smtClean="0"/>
              <a:t>Complete </a:t>
            </a:r>
            <a:r>
              <a:rPr lang="en-US" sz="2400" dirty="0"/>
              <a:t>these sentences about ionic </a:t>
            </a:r>
            <a:r>
              <a:rPr lang="en-US" sz="2400" dirty="0" smtClean="0"/>
              <a:t>compounds: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b="1" dirty="0"/>
              <a:t>.</a:t>
            </a:r>
            <a:r>
              <a:rPr lang="en-US" sz="2400" dirty="0"/>
              <a:t> An ion is </a:t>
            </a:r>
            <a:r>
              <a:rPr lang="en-US" sz="2400" dirty="0" smtClean="0"/>
              <a:t>a _____________________ particle</a:t>
            </a:r>
            <a:r>
              <a:rPr lang="en-US" sz="2400" dirty="0"/>
              <a:t>. </a:t>
            </a:r>
            <a:r>
              <a:rPr lang="en-US" sz="2400" dirty="0" smtClean="0"/>
              <a:t>	[1]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b="1" dirty="0"/>
              <a:t>.</a:t>
            </a:r>
            <a:r>
              <a:rPr lang="en-US" sz="2400" dirty="0"/>
              <a:t> Ions have unequal numbers </a:t>
            </a:r>
            <a:r>
              <a:rPr lang="en-US" sz="2400" dirty="0" smtClean="0"/>
              <a:t>of ________________ and ____________________	 </a:t>
            </a:r>
            <a:r>
              <a:rPr lang="en-US" sz="2400" dirty="0"/>
              <a:t>[2]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4.2 – Revision Questions</a:t>
            </a:r>
            <a:endParaRPr lang="en-GB" sz="4000" b="1" dirty="0" smtClean="0"/>
          </a:p>
        </p:txBody>
      </p:sp>
      <p:sp>
        <p:nvSpPr>
          <p:cNvPr id="13" name="Action Button: Back or Previous 12">
            <a:hlinkClick r:id="" action="ppaction://hlinkshowjump?jump=lastslideviewed" highlightClick="1"/>
          </p:cNvPr>
          <p:cNvSpPr/>
          <p:nvPr/>
        </p:nvSpPr>
        <p:spPr>
          <a:xfrm>
            <a:off x="8460432" y="3861048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954075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2245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8435975" algn="r"/>
              </a:tabLst>
            </a:pPr>
            <a:r>
              <a:rPr lang="en-US" sz="2190" dirty="0" smtClean="0"/>
              <a:t>Read </a:t>
            </a:r>
            <a:r>
              <a:rPr lang="en-US" sz="2190" dirty="0"/>
              <a:t>the following passage then answer the question that </a:t>
            </a:r>
            <a:r>
              <a:rPr lang="en-US" sz="2190" dirty="0" smtClean="0"/>
              <a:t>follows.</a:t>
            </a:r>
            <a:br>
              <a:rPr lang="en-US" sz="2190" dirty="0" smtClean="0"/>
            </a:br>
            <a:r>
              <a:rPr lang="en-US" sz="2190" i="1" dirty="0" smtClean="0"/>
              <a:t>Chlorine </a:t>
            </a:r>
            <a:r>
              <a:rPr lang="en-US" sz="2190" i="1" dirty="0"/>
              <a:t>is a green gas that dissolves slightly in water to form a weakly acidic solution. Sodium is a silvery metal that reacts violently with water. When sodium reacts with chlorine, heat is given out and a white powder (sodium chloride) is formed. Sodium chloride dissolves in water and forms a solution that is not </a:t>
            </a:r>
            <a:r>
              <a:rPr lang="en-US" sz="2190" i="1" dirty="0" smtClean="0"/>
              <a:t>acidic.</a:t>
            </a:r>
            <a:br>
              <a:rPr lang="en-US" sz="2190" i="1" dirty="0" smtClean="0"/>
            </a:br>
            <a:r>
              <a:rPr lang="en-US" sz="2190" dirty="0" smtClean="0"/>
              <a:t>What </a:t>
            </a:r>
            <a:r>
              <a:rPr lang="en-US" sz="2190" dirty="0"/>
              <a:t>information in the passage tells you that sodium chloride is a compound and not a mixture</a:t>
            </a:r>
            <a:r>
              <a:rPr lang="en-US" sz="2190" dirty="0" smtClean="0"/>
              <a:t>?	[</a:t>
            </a:r>
            <a:r>
              <a:rPr lang="en-US" sz="2190" dirty="0"/>
              <a:t>3]</a:t>
            </a:r>
          </a:p>
          <a:p>
            <a:pPr marL="361950" indent="-36195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8435975" algn="r"/>
              </a:tabLst>
            </a:pPr>
            <a:r>
              <a:rPr lang="en-US" sz="2190" dirty="0" smtClean="0"/>
              <a:t>Complete </a:t>
            </a:r>
            <a:r>
              <a:rPr lang="en-US" sz="2190" dirty="0"/>
              <a:t>these sentences about ionic </a:t>
            </a:r>
            <a:r>
              <a:rPr lang="en-US" sz="2190" dirty="0" smtClean="0"/>
              <a:t>compounds:</a:t>
            </a:r>
            <a:br>
              <a:rPr lang="en-US" sz="2190" dirty="0" smtClean="0"/>
            </a:br>
            <a:r>
              <a:rPr lang="en-US" sz="2190" b="1" dirty="0" smtClean="0"/>
              <a:t>a</a:t>
            </a:r>
            <a:r>
              <a:rPr lang="en-US" sz="2190" b="1" dirty="0"/>
              <a:t>.</a:t>
            </a:r>
            <a:r>
              <a:rPr lang="en-US" sz="2190" dirty="0"/>
              <a:t> An ion is </a:t>
            </a:r>
            <a:r>
              <a:rPr lang="en-US" sz="2190" dirty="0" smtClean="0"/>
              <a:t>a _____________________ particle</a:t>
            </a:r>
            <a:r>
              <a:rPr lang="en-US" sz="2190" dirty="0"/>
              <a:t>. </a:t>
            </a:r>
            <a:r>
              <a:rPr lang="en-US" sz="2190" dirty="0" smtClean="0"/>
              <a:t>	[1]</a:t>
            </a:r>
            <a:br>
              <a:rPr lang="en-US" sz="2190" dirty="0" smtClean="0"/>
            </a:br>
            <a:r>
              <a:rPr lang="en-US" sz="2190" b="1" dirty="0" smtClean="0"/>
              <a:t>b</a:t>
            </a:r>
            <a:r>
              <a:rPr lang="en-US" sz="2190" b="1" dirty="0"/>
              <a:t>.</a:t>
            </a:r>
            <a:r>
              <a:rPr lang="en-US" sz="2190" dirty="0"/>
              <a:t> Ions have unequal numbers </a:t>
            </a:r>
            <a:r>
              <a:rPr lang="en-US" sz="2190" dirty="0" smtClean="0"/>
              <a:t>of ________________ and ____________________	 </a:t>
            </a:r>
            <a:r>
              <a:rPr lang="en-US" sz="2190" dirty="0"/>
              <a:t>[2</a:t>
            </a:r>
            <a:r>
              <a:rPr lang="en-US" sz="2190" dirty="0" smtClean="0"/>
              <a:t>]</a:t>
            </a:r>
          </a:p>
          <a:p>
            <a:pPr marL="361950" indent="-36195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1881188" algn="l"/>
                <a:tab pos="2863850" algn="l"/>
                <a:tab pos="4037013" algn="l"/>
                <a:tab pos="4745038" algn="l"/>
                <a:tab pos="5745163" algn="l"/>
                <a:tab pos="8435975" algn="r"/>
              </a:tabLst>
            </a:pPr>
            <a:r>
              <a:rPr lang="en-US" sz="2190" dirty="0" smtClean="0"/>
              <a:t>Put a ring around the electron arrangements that are stable ions or atoms.</a:t>
            </a:r>
            <a:br>
              <a:rPr lang="en-US" sz="2190" dirty="0" smtClean="0"/>
            </a:br>
            <a:r>
              <a:rPr lang="en-US" sz="2190" b="1" dirty="0" smtClean="0"/>
              <a:t>2,8 	2,5 	2,8,8 	2,8,8,2 	2 	2,8,3	2,8,18,8	</a:t>
            </a:r>
            <a:r>
              <a:rPr lang="en-US" sz="2190" dirty="0" smtClean="0"/>
              <a:t>[4]</a:t>
            </a:r>
            <a:endParaRPr lang="en-US" sz="219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4.2 – Revision Questions</a:t>
            </a:r>
            <a:endParaRPr lang="en-GB" sz="4000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5589240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82744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46303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4"/>
              <a:tabLst>
                <a:tab pos="1069975" algn="l"/>
                <a:tab pos="8435975" algn="r"/>
              </a:tabLst>
            </a:pPr>
            <a:r>
              <a:rPr lang="en-US" sz="2150" dirty="0" smtClean="0"/>
              <a:t>Complete </a:t>
            </a:r>
            <a:r>
              <a:rPr lang="en-US" sz="2150" dirty="0"/>
              <a:t>the diagrams below to show the electron arrangement of the stable </a:t>
            </a:r>
            <a:r>
              <a:rPr lang="en-US" sz="2150" dirty="0" smtClean="0"/>
              <a:t>ions. Include </a:t>
            </a:r>
            <a:r>
              <a:rPr lang="en-US" sz="2150" dirty="0"/>
              <a:t>brackets and charges</a:t>
            </a:r>
            <a:r>
              <a:rPr lang="en-US" sz="2150" dirty="0" smtClean="0"/>
              <a:t>.	[6]</a:t>
            </a:r>
            <a:br>
              <a:rPr lang="en-US" sz="2150" dirty="0" smtClean="0"/>
            </a:b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/>
            </a:r>
            <a:br>
              <a:rPr lang="en-US" sz="2150" dirty="0" smtClean="0"/>
            </a:br>
            <a:endParaRPr lang="en-US" sz="2150" dirty="0" smtClean="0"/>
          </a:p>
          <a:p>
            <a:pPr>
              <a:spcAft>
                <a:spcPts val="300"/>
              </a:spcAft>
              <a:buClr>
                <a:srgbClr val="0070C0"/>
              </a:buClr>
              <a:tabLst>
                <a:tab pos="1069975" algn="l"/>
                <a:tab pos="8435975" algn="r"/>
              </a:tabLst>
            </a:pP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dirty="0" smtClean="0"/>
              <a:t/>
            </a:r>
            <a:br>
              <a:rPr lang="en-US" sz="2150" dirty="0" smtClean="0"/>
            </a:br>
            <a:r>
              <a:rPr lang="en-US" sz="2150" b="1" dirty="0" smtClean="0"/>
              <a:t/>
            </a:r>
            <a:br>
              <a:rPr lang="en-US" sz="2150" b="1" dirty="0" smtClean="0"/>
            </a:br>
            <a:r>
              <a:rPr lang="en-US" sz="2150" b="1" dirty="0" smtClean="0"/>
              <a:t>Extension</a:t>
            </a:r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5"/>
              <a:tabLst>
                <a:tab pos="1069975" algn="l"/>
                <a:tab pos="8435975" algn="r"/>
              </a:tabLst>
            </a:pPr>
            <a:r>
              <a:rPr lang="en-US" sz="2150" b="1" dirty="0" smtClean="0"/>
              <a:t>a</a:t>
            </a:r>
            <a:r>
              <a:rPr lang="en-US" sz="2150" b="1" dirty="0"/>
              <a:t>.</a:t>
            </a:r>
            <a:r>
              <a:rPr lang="en-US" sz="2150" dirty="0"/>
              <a:t> Use books or formulae to find the charges on the stable ions of the following transition elements: vanadium, iron, cobalt, and </a:t>
            </a:r>
            <a:r>
              <a:rPr lang="en-US" sz="2150" dirty="0" smtClean="0"/>
              <a:t>copper.</a:t>
            </a:r>
            <a:r>
              <a:rPr lang="en-US" sz="2150" dirty="0"/>
              <a:t> </a:t>
            </a:r>
            <a:r>
              <a:rPr lang="en-US" sz="2150" dirty="0" smtClean="0"/>
              <a:t>	[</a:t>
            </a:r>
            <a:r>
              <a:rPr lang="en-US" sz="2150" dirty="0"/>
              <a:t>2</a:t>
            </a:r>
            <a:r>
              <a:rPr lang="en-US" sz="2150" dirty="0" smtClean="0"/>
              <a:t>]</a:t>
            </a:r>
            <a:br>
              <a:rPr lang="en-US" sz="2150" dirty="0" smtClean="0"/>
            </a:br>
            <a:r>
              <a:rPr lang="en-US" sz="2150" b="1" dirty="0" smtClean="0"/>
              <a:t>b.</a:t>
            </a:r>
            <a:r>
              <a:rPr lang="en-US" sz="2150" dirty="0" smtClean="0"/>
              <a:t> What do you notice about the charges on these ions?	[</a:t>
            </a:r>
            <a:r>
              <a:rPr lang="en-US" sz="2150" dirty="0"/>
              <a:t>2]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4.2 – Revision Questions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31640" y="1844824"/>
            <a:ext cx="6768752" cy="3056857"/>
          </a:xfrm>
          <a:prstGeom prst="rect">
            <a:avLst/>
          </a:prstGeom>
        </p:spPr>
      </p:pic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460432" y="479715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67416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3937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2070100" algn="l"/>
                <a:tab pos="3589338" algn="l"/>
                <a:tab pos="5021263" algn="l"/>
                <a:tab pos="6280150" algn="l"/>
                <a:tab pos="8435975" algn="r"/>
              </a:tabLst>
            </a:pPr>
            <a:r>
              <a:rPr lang="en-US" sz="1900" dirty="0" smtClean="0"/>
              <a:t>Complete </a:t>
            </a:r>
            <a:r>
              <a:rPr lang="en-US" sz="1900" dirty="0"/>
              <a:t>the passage about ionic structures using words from the </a:t>
            </a:r>
            <a:r>
              <a:rPr lang="en-US" sz="1900" dirty="0" smtClean="0"/>
              <a:t>list.</a:t>
            </a:r>
            <a:br>
              <a:rPr lang="en-US" sz="1900" dirty="0" smtClean="0"/>
            </a:br>
            <a:r>
              <a:rPr lang="en-US" sz="1900" b="1" dirty="0" smtClean="0"/>
              <a:t>alternate 	atoms 	bonds 	giant 	ions 	irregular lattice 	molecular 	negative 	positive 	regular 	strong weak</a:t>
            </a:r>
            <a:br>
              <a:rPr lang="en-US" sz="1900" b="1" dirty="0" smtClean="0"/>
            </a:br>
            <a:r>
              <a:rPr lang="en-US" sz="1900" dirty="0" smtClean="0"/>
              <a:t>A </a:t>
            </a:r>
            <a:r>
              <a:rPr lang="en-US" sz="1900" dirty="0"/>
              <a:t>sodium </a:t>
            </a:r>
            <a:r>
              <a:rPr lang="en-US" sz="1900" dirty="0" smtClean="0"/>
              <a:t>chloride ____________ is a ____________arrangement of _____________ sodium </a:t>
            </a:r>
            <a:r>
              <a:rPr lang="en-US" sz="1900" dirty="0"/>
              <a:t>ions </a:t>
            </a:r>
            <a:r>
              <a:rPr lang="en-US" sz="1900" dirty="0" smtClean="0"/>
              <a:t>and ____________ chloride </a:t>
            </a:r>
            <a:r>
              <a:rPr lang="en-US" sz="1900" dirty="0"/>
              <a:t>ions, </a:t>
            </a:r>
            <a:r>
              <a:rPr lang="en-US" sz="1900" dirty="0" smtClean="0"/>
              <a:t>which ____________ with </a:t>
            </a:r>
            <a:r>
              <a:rPr lang="en-US" sz="1900" dirty="0"/>
              <a:t>each other. The ions are held together </a:t>
            </a:r>
            <a:r>
              <a:rPr lang="en-US" sz="1900" dirty="0" smtClean="0"/>
              <a:t>by _____________ ionic ____________.</a:t>
            </a:r>
            <a:br>
              <a:rPr lang="en-US" sz="1900" dirty="0" smtClean="0"/>
            </a:br>
            <a:r>
              <a:rPr lang="en-US" sz="1900" dirty="0" smtClean="0"/>
              <a:t>This </a:t>
            </a:r>
            <a:r>
              <a:rPr lang="en-US" sz="1900" dirty="0"/>
              <a:t>structure is called </a:t>
            </a:r>
            <a:r>
              <a:rPr lang="en-US" sz="1900" dirty="0" smtClean="0"/>
              <a:t>a ________________ionic </a:t>
            </a:r>
            <a:r>
              <a:rPr lang="en-US" sz="1900" dirty="0"/>
              <a:t>structure. </a:t>
            </a:r>
            <a:r>
              <a:rPr lang="en-US" sz="1900" dirty="0" smtClean="0"/>
              <a:t>	[</a:t>
            </a:r>
            <a:r>
              <a:rPr lang="en-US" sz="1900" dirty="0"/>
              <a:t>8]</a:t>
            </a:r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8435975" algn="r"/>
              </a:tabLst>
            </a:pPr>
            <a:r>
              <a:rPr lang="en-US" sz="1900" dirty="0" smtClean="0"/>
              <a:t>Link </a:t>
            </a:r>
            <a:r>
              <a:rPr lang="en-US" sz="1900" dirty="0"/>
              <a:t>the phrases on the left with the phrases on the right to make four correct sentences</a:t>
            </a:r>
            <a:r>
              <a:rPr lang="en-US" sz="1900" dirty="0" smtClean="0"/>
              <a:t>.	[2]</a:t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endParaRPr lang="en-US" sz="190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Revision Questions</a:t>
            </a:r>
            <a:endParaRPr lang="en-GB" sz="40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51520" y="4509121"/>
            <a:ext cx="3744416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Ionic </a:t>
            </a:r>
            <a:r>
              <a:rPr lang="en-GB" sz="1600" dirty="0"/>
              <a:t>compounds are formed</a:t>
            </a:r>
            <a:r>
              <a:rPr lang="en-GB" sz="1600" dirty="0" smtClean="0"/>
              <a:t>...</a:t>
            </a:r>
            <a:endParaRPr lang="en-GB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5016010"/>
            <a:ext cx="3744416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/>
              <a:t>Ionic compounds have </a:t>
            </a:r>
            <a:r>
              <a:rPr lang="en-GB" sz="1600" dirty="0" smtClean="0"/>
              <a:t>no ...</a:t>
            </a:r>
            <a:endParaRPr lang="en-GB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5522899"/>
            <a:ext cx="3744416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When a metal atom forms an ion</a:t>
            </a:r>
            <a:r>
              <a:rPr lang="en-GB" sz="1600" dirty="0" smtClean="0"/>
              <a:t>...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6029786"/>
            <a:ext cx="3744416" cy="33855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When a non-metal atom forms an ion</a:t>
            </a:r>
            <a:r>
              <a:rPr lang="en-GB" sz="1600" dirty="0" smtClean="0"/>
              <a:t>...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499992" y="4509121"/>
            <a:ext cx="4248472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…. </a:t>
            </a:r>
            <a:r>
              <a:rPr lang="en-US" sz="1600" dirty="0"/>
              <a:t>it loses one or more electrons.</a:t>
            </a:r>
            <a:endParaRPr lang="en-GB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499992" y="5016010"/>
            <a:ext cx="4248472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..... it gains one or more electrons.</a:t>
            </a:r>
            <a:endParaRPr lang="en-GB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499992" y="5522899"/>
            <a:ext cx="4248472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…. overall </a:t>
            </a:r>
            <a:r>
              <a:rPr lang="en-US" sz="1600" dirty="0"/>
              <a:t>charge.</a:t>
            </a:r>
            <a:endParaRPr lang="en-GB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4499992" y="6029786"/>
            <a:ext cx="4248472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.... by </a:t>
            </a:r>
            <a:r>
              <a:rPr lang="en-US" sz="1600" dirty="0"/>
              <a:t>the reaction of metals with non-metals.</a:t>
            </a:r>
            <a:endParaRPr lang="en-GB" sz="1600" dirty="0"/>
          </a:p>
        </p:txBody>
      </p:sp>
      <p:sp>
        <p:nvSpPr>
          <p:cNvPr id="19" name="Action Button: Back or Previous 18">
            <a:hlinkClick r:id="" action="ppaction://hlinkshowjump?jump=lastslideviewed" highlightClick="1"/>
          </p:cNvPr>
          <p:cNvSpPr/>
          <p:nvPr/>
        </p:nvSpPr>
        <p:spPr>
          <a:xfrm>
            <a:off x="8460432" y="551723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12968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432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1069975" algn="l"/>
                <a:tab pos="2070100" algn="l"/>
                <a:tab pos="3589338" algn="l"/>
                <a:tab pos="5021263" algn="l"/>
                <a:tab pos="6280150" algn="l"/>
                <a:tab pos="8435975" algn="r"/>
              </a:tabLst>
            </a:pPr>
            <a:r>
              <a:rPr lang="en-US" sz="1900" dirty="0"/>
              <a:t>a. Complete the ionic structure of magnesium sulfide. Show all the electrons as dots</a:t>
            </a:r>
            <a:r>
              <a:rPr lang="en-US" sz="1900" dirty="0" smtClean="0"/>
              <a:t>.				[3]</a:t>
            </a: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>b. Draw ionic diagrams for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lithium chloride </a:t>
            </a:r>
            <a:r>
              <a:rPr lang="en-US" sz="1900" dirty="0"/>
              <a:t>and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magnesium </a:t>
            </a:r>
            <a:r>
              <a:rPr lang="en-US" sz="1900" dirty="0"/>
              <a:t>fluoride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in </a:t>
            </a:r>
            <a:r>
              <a:rPr lang="en-US" sz="1900" dirty="0"/>
              <a:t>a similar way.</a:t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r>
              <a:rPr lang="en-US" sz="1900" dirty="0"/>
              <a:t/>
            </a:r>
            <a:br>
              <a:rPr lang="en-US" sz="1900" dirty="0"/>
            </a:br>
            <a:endParaRPr lang="en-US" sz="1900" dirty="0" smtClean="0"/>
          </a:p>
          <a:p>
            <a:pPr>
              <a:spcAft>
                <a:spcPts val="300"/>
              </a:spcAft>
              <a:buClr>
                <a:srgbClr val="0070C0"/>
              </a:buClr>
              <a:tabLst>
                <a:tab pos="1069975" algn="l"/>
                <a:tab pos="2070100" algn="l"/>
                <a:tab pos="3589338" algn="l"/>
                <a:tab pos="5021263" algn="l"/>
                <a:tab pos="6280150" algn="l"/>
                <a:tab pos="8435975" algn="r"/>
              </a:tabLst>
            </a:pPr>
            <a:r>
              <a:rPr lang="en-US" sz="1900" b="1" dirty="0" smtClean="0"/>
              <a:t>Extension</a:t>
            </a:r>
            <a:endParaRPr lang="en-US" sz="1900" dirty="0" smtClean="0"/>
          </a:p>
          <a:p>
            <a:pPr marL="723900" indent="-274638">
              <a:spcAft>
                <a:spcPts val="300"/>
              </a:spcAft>
              <a:buClr>
                <a:srgbClr val="0070C0"/>
              </a:buClr>
              <a:tabLst>
                <a:tab pos="1069975" algn="l"/>
                <a:tab pos="2070100" algn="l"/>
                <a:tab pos="3589338" algn="l"/>
                <a:tab pos="5021263" algn="l"/>
                <a:tab pos="6280150" algn="l"/>
                <a:tab pos="8435975" algn="r"/>
              </a:tabLst>
            </a:pPr>
            <a:r>
              <a:rPr lang="en-US" sz="1900" dirty="0" smtClean="0"/>
              <a:t>c</a:t>
            </a:r>
            <a:r>
              <a:rPr lang="en-US" sz="1900" dirty="0"/>
              <a:t>. The nitride ion is N</a:t>
            </a:r>
            <a:r>
              <a:rPr lang="en-US" sz="1900" baseline="30000" dirty="0"/>
              <a:t>3</a:t>
            </a:r>
            <a:r>
              <a:rPr lang="en-US" sz="1900" dirty="0"/>
              <a:t> . Draw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electron arrangement of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the </a:t>
            </a:r>
            <a:r>
              <a:rPr lang="en-US" sz="1900" dirty="0"/>
              <a:t>ions in calcium nitride</a:t>
            </a:r>
            <a:r>
              <a:rPr lang="en-US" sz="1900" dirty="0" smtClean="0"/>
              <a:t>.				[</a:t>
            </a:r>
            <a:r>
              <a:rPr lang="en-US" sz="1900" dirty="0"/>
              <a:t>4]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4.3 – Revision Questions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15816" y="1556792"/>
            <a:ext cx="3960440" cy="15841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7944" y="3235632"/>
            <a:ext cx="2232248" cy="28623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Lithium Chloride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algn="ctr"/>
            <a:r>
              <a:rPr lang="en-GB" dirty="0" smtClean="0"/>
              <a:t>Li	Cl</a:t>
            </a:r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r"/>
            <a:r>
              <a:rPr lang="en-GB" dirty="0"/>
              <a:t>	</a:t>
            </a:r>
            <a:r>
              <a:rPr lang="en-GB" dirty="0" smtClean="0"/>
              <a:t>[3]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6313632" y="3235632"/>
            <a:ext cx="2434831" cy="28623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Magnesium Chloride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algn="ctr"/>
            <a:r>
              <a:rPr lang="en-GB" dirty="0" smtClean="0"/>
              <a:t>F	Mg	F</a:t>
            </a:r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r"/>
            <a:r>
              <a:rPr lang="en-GB" dirty="0"/>
              <a:t>	</a:t>
            </a:r>
            <a:r>
              <a:rPr lang="en-GB" dirty="0" smtClean="0"/>
              <a:t>[4]</a:t>
            </a:r>
            <a:endParaRPr lang="en-GB" dirty="0"/>
          </a:p>
        </p:txBody>
      </p:sp>
      <p:sp>
        <p:nvSpPr>
          <p:cNvPr id="20" name="Action Button: Back or Previous 19">
            <a:hlinkClick r:id="" action="ppaction://hlinkshowjump?jump=lastslideviewed" highlightClick="1"/>
          </p:cNvPr>
          <p:cNvSpPr/>
          <p:nvPr/>
        </p:nvSpPr>
        <p:spPr>
          <a:xfrm>
            <a:off x="8388424" y="2780928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17605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3707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1900" b="1" dirty="0" smtClean="0"/>
              <a:t>a</a:t>
            </a:r>
            <a:r>
              <a:rPr lang="en-US" sz="1900" dirty="0"/>
              <a:t>. Work out the formulae of compounds A to H using the list of ions </a:t>
            </a:r>
            <a:r>
              <a:rPr lang="en-US" sz="1900" dirty="0" smtClean="0"/>
              <a:t>below.</a:t>
            </a:r>
            <a:br>
              <a:rPr lang="en-US" sz="1900" dirty="0" smtClean="0"/>
            </a:br>
            <a:r>
              <a:rPr lang="en-US" sz="1900" b="1" dirty="0" smtClean="0"/>
              <a:t>Al</a:t>
            </a:r>
            <a:r>
              <a:rPr lang="en-US" sz="1900" b="1" baseline="30000" dirty="0" smtClean="0"/>
              <a:t>3</a:t>
            </a:r>
            <a:r>
              <a:rPr lang="en-US" sz="1900" b="1" baseline="30000" dirty="0"/>
              <a:t>+</a:t>
            </a:r>
            <a:r>
              <a:rPr lang="en-US" sz="1900" b="1" dirty="0"/>
              <a:t> </a:t>
            </a:r>
            <a:r>
              <a:rPr lang="en-US" sz="1900" b="1" dirty="0" smtClean="0"/>
              <a:t>	Br 	Ca</a:t>
            </a:r>
            <a:r>
              <a:rPr lang="en-US" sz="1900" b="1" baseline="30000" dirty="0" smtClean="0"/>
              <a:t>2</a:t>
            </a:r>
            <a:r>
              <a:rPr lang="en-US" sz="1900" b="1" baseline="30000" dirty="0"/>
              <a:t>+</a:t>
            </a:r>
            <a:r>
              <a:rPr lang="en-US" sz="1900" b="1" dirty="0"/>
              <a:t> </a:t>
            </a:r>
            <a:r>
              <a:rPr lang="en-US" sz="1900" b="1" dirty="0" smtClean="0"/>
              <a:t>	</a:t>
            </a:r>
            <a:r>
              <a:rPr lang="en-US" sz="1900" b="1" dirty="0" err="1" smtClean="0"/>
              <a:t>Ch</a:t>
            </a:r>
            <a:r>
              <a:rPr lang="en-US" sz="1900" b="1" dirty="0" smtClean="0"/>
              <a:t> 	Fe</a:t>
            </a:r>
            <a:r>
              <a:rPr lang="en-US" sz="1900" b="1" baseline="30000" dirty="0" smtClean="0"/>
              <a:t>3</a:t>
            </a:r>
            <a:r>
              <a:rPr lang="en-US" sz="1900" b="1" baseline="30000" dirty="0"/>
              <a:t>+</a:t>
            </a:r>
            <a:r>
              <a:rPr lang="en-US" sz="1900" b="1" dirty="0"/>
              <a:t> 	</a:t>
            </a:r>
            <a:r>
              <a:rPr lang="en-US" sz="1900" b="1" dirty="0" smtClean="0"/>
              <a:t>H</a:t>
            </a:r>
            <a:r>
              <a:rPr lang="en-US" sz="1900" b="1" baseline="30000" dirty="0" smtClean="0"/>
              <a:t>+</a:t>
            </a:r>
            <a:r>
              <a:rPr lang="en-US" sz="1900" b="1" dirty="0" smtClean="0"/>
              <a:t>	K</a:t>
            </a:r>
            <a:r>
              <a:rPr lang="en-US" sz="1900" b="1" baseline="30000" dirty="0"/>
              <a:t>+</a:t>
            </a:r>
            <a:r>
              <a:rPr lang="en-US" sz="1900" b="1" dirty="0"/>
              <a:t> </a:t>
            </a:r>
            <a:r>
              <a:rPr lang="en-US" sz="1900" b="1" dirty="0" smtClean="0"/>
              <a:t>	Mg</a:t>
            </a:r>
            <a:r>
              <a:rPr lang="en-US" sz="1900" b="1" baseline="30000" dirty="0" smtClean="0"/>
              <a:t>2</a:t>
            </a:r>
            <a:r>
              <a:rPr lang="en-US" sz="1900" b="1" baseline="30000" dirty="0"/>
              <a:t>+</a:t>
            </a:r>
            <a:r>
              <a:rPr lang="en-US" sz="1900" b="1" dirty="0"/>
              <a:t> </a:t>
            </a:r>
            <a:r>
              <a:rPr lang="en-US" sz="1900" b="1" dirty="0" smtClean="0"/>
              <a:t>	N</a:t>
            </a:r>
            <a:r>
              <a:rPr lang="en-US" sz="1900" b="1" baseline="30000" dirty="0" smtClean="0"/>
              <a:t>3-</a:t>
            </a:r>
            <a:r>
              <a:rPr lang="en-US" sz="1900" b="1" dirty="0" smtClean="0"/>
              <a:t> 	Na</a:t>
            </a:r>
            <a:r>
              <a:rPr lang="en-US" sz="1900" b="1" baseline="30000" dirty="0" smtClean="0"/>
              <a:t>+</a:t>
            </a:r>
            <a:r>
              <a:rPr lang="en-US" sz="1900" b="1" dirty="0" smtClean="0"/>
              <a:t>	0</a:t>
            </a:r>
            <a:r>
              <a:rPr lang="en-US" sz="1900" b="1" baseline="30000" dirty="0" smtClean="0"/>
              <a:t>2</a:t>
            </a:r>
            <a:r>
              <a:rPr lang="en-US" sz="1900" b="1" dirty="0" smtClean="0"/>
              <a:t>- 	S</a:t>
            </a:r>
            <a:r>
              <a:rPr lang="en-US" sz="1900" b="1" baseline="30000" dirty="0" smtClean="0"/>
              <a:t>2-</a:t>
            </a:r>
            <a:br>
              <a:rPr lang="en-US" sz="1900" b="1" baseline="30000" dirty="0" smtClean="0"/>
            </a:br>
            <a:r>
              <a:rPr lang="en-US" sz="1900" dirty="0" smtClean="0"/>
              <a:t>A </a:t>
            </a:r>
            <a:r>
              <a:rPr lang="en-US" sz="1900" dirty="0"/>
              <a:t>magnesium </a:t>
            </a:r>
            <a:r>
              <a:rPr lang="en-US" sz="1900" dirty="0" smtClean="0"/>
              <a:t>bromide ____________	B </a:t>
            </a:r>
            <a:r>
              <a:rPr lang="en-US" sz="1900" dirty="0"/>
              <a:t>sodium oxide </a:t>
            </a:r>
            <a:r>
              <a:rPr lang="en-US" sz="1900" dirty="0" smtClean="0"/>
              <a:t>_______________</a:t>
            </a:r>
            <a:br>
              <a:rPr lang="en-US" sz="1900" dirty="0" smtClean="0"/>
            </a:br>
            <a:r>
              <a:rPr lang="en-US" sz="1900" dirty="0" smtClean="0"/>
              <a:t>C </a:t>
            </a:r>
            <a:r>
              <a:rPr lang="en-US" sz="1900" dirty="0"/>
              <a:t>hydrochloric </a:t>
            </a:r>
            <a:r>
              <a:rPr lang="en-US" sz="1900" dirty="0" smtClean="0"/>
              <a:t>acid _______________	D </a:t>
            </a:r>
            <a:r>
              <a:rPr lang="en-US" sz="1900" dirty="0" err="1"/>
              <a:t>aluminium</a:t>
            </a:r>
            <a:r>
              <a:rPr lang="en-US" sz="1900" dirty="0"/>
              <a:t> </a:t>
            </a:r>
            <a:r>
              <a:rPr lang="en-US" sz="1900" dirty="0" smtClean="0"/>
              <a:t>chloride __________</a:t>
            </a:r>
            <a:br>
              <a:rPr lang="en-US" sz="1900" dirty="0" smtClean="0"/>
            </a:br>
            <a:r>
              <a:rPr lang="en-US" sz="1900" dirty="0" smtClean="0"/>
              <a:t>E </a:t>
            </a:r>
            <a:r>
              <a:rPr lang="en-US" sz="1900" dirty="0"/>
              <a:t>potassium </a:t>
            </a:r>
            <a:r>
              <a:rPr lang="en-US" sz="1900" dirty="0" smtClean="0"/>
              <a:t>nitride _______________	F </a:t>
            </a:r>
            <a:r>
              <a:rPr lang="en-US" sz="1900" dirty="0"/>
              <a:t>calcium </a:t>
            </a:r>
            <a:r>
              <a:rPr lang="en-US" sz="1900" dirty="0" smtClean="0"/>
              <a:t>sulfide ______________</a:t>
            </a:r>
            <a:br>
              <a:rPr lang="en-US" sz="1900" dirty="0" smtClean="0"/>
            </a:br>
            <a:r>
              <a:rPr lang="en-US" sz="1900" dirty="0" smtClean="0"/>
              <a:t>G </a:t>
            </a:r>
            <a:r>
              <a:rPr lang="en-US" sz="1900" dirty="0" err="1"/>
              <a:t>aluminium</a:t>
            </a:r>
            <a:r>
              <a:rPr lang="en-US" sz="1900" dirty="0"/>
              <a:t> </a:t>
            </a:r>
            <a:r>
              <a:rPr lang="en-US" sz="1900" dirty="0" smtClean="0"/>
              <a:t>sulfide ______________	H </a:t>
            </a:r>
            <a:r>
              <a:rPr lang="en-US" sz="1900" dirty="0"/>
              <a:t>iron(</a:t>
            </a:r>
            <a:r>
              <a:rPr lang="en-US" sz="1900" dirty="0" err="1"/>
              <a:t>lll</a:t>
            </a:r>
            <a:r>
              <a:rPr lang="en-US" sz="1900" dirty="0"/>
              <a:t>) </a:t>
            </a:r>
            <a:r>
              <a:rPr lang="en-US" sz="1900" dirty="0" smtClean="0"/>
              <a:t>oxide ____________	 </a:t>
            </a:r>
            <a:r>
              <a:rPr lang="en-US" sz="1900" dirty="0"/>
              <a:t>[</a:t>
            </a:r>
            <a:r>
              <a:rPr lang="en-US" sz="1900" dirty="0" smtClean="0"/>
              <a:t>8]</a:t>
            </a:r>
            <a:br>
              <a:rPr lang="en-US" sz="1900" dirty="0" smtClean="0"/>
            </a:br>
            <a:r>
              <a:rPr lang="en-US" sz="1900" dirty="0" smtClean="0"/>
              <a:t>b</a:t>
            </a:r>
            <a:r>
              <a:rPr lang="en-US" sz="1900" dirty="0"/>
              <a:t>. Work out the formulae of compounds </a:t>
            </a:r>
            <a:r>
              <a:rPr lang="en-US" sz="1900" b="1" dirty="0"/>
              <a:t>J</a:t>
            </a:r>
            <a:r>
              <a:rPr lang="en-US" sz="1900" dirty="0"/>
              <a:t> to </a:t>
            </a:r>
            <a:r>
              <a:rPr lang="en-US" sz="1900" b="1" dirty="0"/>
              <a:t>Q</a:t>
            </a:r>
            <a:r>
              <a:rPr lang="en-US" sz="1900" dirty="0"/>
              <a:t>. Use the list of compound ions below to help </a:t>
            </a:r>
            <a:r>
              <a:rPr lang="en-US" sz="1900" dirty="0" smtClean="0"/>
              <a:t>you.</a:t>
            </a:r>
            <a:br>
              <a:rPr lang="en-US" sz="1900" dirty="0" smtClean="0"/>
            </a:br>
            <a:r>
              <a:rPr lang="en-US" sz="1900" b="1" dirty="0" smtClean="0"/>
              <a:t>CO</a:t>
            </a:r>
            <a:r>
              <a:rPr lang="en-US" sz="1900" b="1" baseline="-25000" dirty="0" smtClean="0"/>
              <a:t>3</a:t>
            </a:r>
            <a:r>
              <a:rPr lang="en-US" sz="1900" b="1" baseline="30000" dirty="0" smtClean="0"/>
              <a:t>2-</a:t>
            </a:r>
            <a:r>
              <a:rPr lang="en-US" sz="1900" b="1" dirty="0" smtClean="0"/>
              <a:t> 	HCO</a:t>
            </a:r>
            <a:r>
              <a:rPr lang="en-US" sz="1900" b="1" baseline="-25000" dirty="0" smtClean="0"/>
              <a:t>3</a:t>
            </a:r>
            <a:r>
              <a:rPr lang="en-US" sz="1900" b="1" baseline="30000" dirty="0" smtClean="0"/>
              <a:t>-</a:t>
            </a:r>
            <a:r>
              <a:rPr lang="en-US" sz="1900" b="1" dirty="0" smtClean="0"/>
              <a:t> 		NH</a:t>
            </a:r>
            <a:r>
              <a:rPr lang="en-US" sz="1900" b="1" baseline="-25000" dirty="0" smtClean="0"/>
              <a:t>4</a:t>
            </a:r>
            <a:r>
              <a:rPr lang="en-US" sz="1900" b="1" baseline="30000" dirty="0"/>
              <a:t>+</a:t>
            </a:r>
            <a:r>
              <a:rPr lang="en-US" sz="1900" b="1" dirty="0"/>
              <a:t> </a:t>
            </a:r>
            <a:r>
              <a:rPr lang="en-US" sz="1900" b="1" dirty="0" smtClean="0"/>
              <a:t>		NO</a:t>
            </a:r>
            <a:r>
              <a:rPr lang="en-US" sz="1900" b="1" baseline="-25000" dirty="0" smtClean="0"/>
              <a:t>3</a:t>
            </a:r>
            <a:r>
              <a:rPr lang="en-US" sz="1900" b="1" baseline="30000" dirty="0" smtClean="0"/>
              <a:t>-</a:t>
            </a:r>
            <a:r>
              <a:rPr lang="en-US" sz="1900" b="1" dirty="0" smtClean="0"/>
              <a:t> 		OH</a:t>
            </a:r>
            <a:r>
              <a:rPr lang="en-US" sz="1900" b="1" baseline="30000" dirty="0" smtClean="0"/>
              <a:t>-</a:t>
            </a:r>
            <a:r>
              <a:rPr lang="en-US" sz="1900" b="1" dirty="0" smtClean="0"/>
              <a:t> 		SO</a:t>
            </a:r>
            <a:r>
              <a:rPr lang="en-US" sz="1900" b="1" baseline="-25000" dirty="0" smtClean="0"/>
              <a:t>4</a:t>
            </a:r>
            <a:r>
              <a:rPr lang="en-US" sz="1900" b="1" baseline="30000" dirty="0" smtClean="0"/>
              <a:t>2-</a:t>
            </a:r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 smtClean="0"/>
              <a:t>J 	</a:t>
            </a:r>
            <a:r>
              <a:rPr lang="en-US" sz="1900" dirty="0" smtClean="0"/>
              <a:t>magnesium nitrate _____________________________________	[1]</a:t>
            </a:r>
            <a:endParaRPr lang="en-US" sz="1900" dirty="0"/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/>
              <a:t>K </a:t>
            </a:r>
            <a:r>
              <a:rPr lang="en-US" sz="1900" b="1" dirty="0" smtClean="0"/>
              <a:t>	</a:t>
            </a:r>
            <a:r>
              <a:rPr lang="en-US" sz="1900" dirty="0" smtClean="0"/>
              <a:t>potassium sulfate</a:t>
            </a:r>
            <a:r>
              <a:rPr lang="en-US" sz="1900" dirty="0"/>
              <a:t> </a:t>
            </a:r>
            <a:r>
              <a:rPr lang="en-US" sz="1900" dirty="0" smtClean="0"/>
              <a:t>______________________________________</a:t>
            </a:r>
            <a:r>
              <a:rPr lang="en-US" sz="1900" dirty="0"/>
              <a:t>	[1]</a:t>
            </a:r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/>
              <a:t>L </a:t>
            </a:r>
            <a:r>
              <a:rPr lang="en-US" sz="1900" b="1" dirty="0" smtClean="0"/>
              <a:t>	</a:t>
            </a:r>
            <a:r>
              <a:rPr lang="en-US" sz="1900" dirty="0" smtClean="0"/>
              <a:t>ammonium nitrate</a:t>
            </a:r>
            <a:r>
              <a:rPr lang="en-US" sz="1900" dirty="0"/>
              <a:t> _____________________________________	[1]</a:t>
            </a:r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/>
              <a:t>M</a:t>
            </a:r>
            <a:r>
              <a:rPr lang="en-US" sz="1900" dirty="0"/>
              <a:t> </a:t>
            </a:r>
            <a:r>
              <a:rPr lang="en-US" sz="1900" dirty="0" smtClean="0"/>
              <a:t>	ammonium sulfate</a:t>
            </a:r>
            <a:r>
              <a:rPr lang="en-US" sz="1900" dirty="0"/>
              <a:t> _____________________________________	[1]</a:t>
            </a:r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/>
              <a:t>N</a:t>
            </a:r>
            <a:r>
              <a:rPr lang="en-US" sz="1900" dirty="0"/>
              <a:t> </a:t>
            </a:r>
            <a:r>
              <a:rPr lang="en-US" sz="1900" dirty="0" smtClean="0"/>
              <a:t>	calcium hydroxide</a:t>
            </a:r>
            <a:r>
              <a:rPr lang="en-US" sz="1900" dirty="0"/>
              <a:t> _____________________________________	[1]</a:t>
            </a:r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 smtClean="0"/>
              <a:t>O</a:t>
            </a:r>
            <a:r>
              <a:rPr lang="en-US" sz="1900" dirty="0" smtClean="0"/>
              <a:t> 	sodium </a:t>
            </a:r>
            <a:r>
              <a:rPr lang="en-US" sz="1900" dirty="0" err="1" smtClean="0"/>
              <a:t>hydrogencarbonate</a:t>
            </a:r>
            <a:r>
              <a:rPr lang="en-US" sz="1900" dirty="0"/>
              <a:t> </a:t>
            </a:r>
            <a:r>
              <a:rPr lang="en-US" sz="1900" dirty="0" smtClean="0"/>
              <a:t>______________________________</a:t>
            </a:r>
            <a:r>
              <a:rPr lang="en-US" sz="1900" dirty="0"/>
              <a:t>	[1]</a:t>
            </a:r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/>
              <a:t>P</a:t>
            </a:r>
            <a:r>
              <a:rPr lang="en-US" sz="1900" dirty="0"/>
              <a:t> </a:t>
            </a:r>
            <a:r>
              <a:rPr lang="en-US" sz="1900" dirty="0" smtClean="0"/>
              <a:t>	</a:t>
            </a:r>
            <a:r>
              <a:rPr lang="en-US" sz="1900" dirty="0" err="1" smtClean="0"/>
              <a:t>aluminium</a:t>
            </a:r>
            <a:r>
              <a:rPr lang="en-US" sz="1900" dirty="0" smtClean="0"/>
              <a:t> nitrate</a:t>
            </a:r>
            <a:r>
              <a:rPr lang="en-US" sz="1900" dirty="0"/>
              <a:t> </a:t>
            </a:r>
            <a:r>
              <a:rPr lang="en-US" sz="1900" dirty="0" smtClean="0"/>
              <a:t>______________________________________</a:t>
            </a:r>
            <a:r>
              <a:rPr lang="en-US" sz="1900" dirty="0"/>
              <a:t>	[1]</a:t>
            </a:r>
          </a:p>
          <a:p>
            <a:pPr marL="449263">
              <a:spcAft>
                <a:spcPts val="300"/>
              </a:spcAft>
              <a:buClr>
                <a:srgbClr val="0070C0"/>
              </a:buClr>
              <a:tabLst>
                <a:tab pos="896938" algn="l"/>
                <a:tab pos="2070100" algn="l"/>
                <a:tab pos="3589338" algn="l"/>
                <a:tab pos="5021263" algn="l"/>
                <a:tab pos="6280150" algn="l"/>
                <a:tab pos="8523288" algn="r"/>
              </a:tabLst>
            </a:pPr>
            <a:r>
              <a:rPr lang="en-US" sz="1900" b="1" dirty="0"/>
              <a:t>Q</a:t>
            </a:r>
            <a:r>
              <a:rPr lang="en-US" sz="1900" dirty="0"/>
              <a:t> </a:t>
            </a:r>
            <a:r>
              <a:rPr lang="en-US" sz="1900" dirty="0" smtClean="0"/>
              <a:t>	lithium carbonate</a:t>
            </a:r>
            <a:r>
              <a:rPr lang="en-US" sz="1900" dirty="0"/>
              <a:t> </a:t>
            </a:r>
            <a:r>
              <a:rPr lang="en-US" sz="1900" dirty="0" smtClean="0"/>
              <a:t>______________________________________</a:t>
            </a:r>
            <a:r>
              <a:rPr lang="en-US" sz="1900" dirty="0"/>
              <a:t>	[1]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4.4 – Revision Questions</a:t>
            </a:r>
            <a:endParaRPr lang="en-GB" sz="4000" b="1" dirty="0" smtClean="0"/>
          </a:p>
        </p:txBody>
      </p:sp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460432" y="3212976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83945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4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2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dirty="0"/>
              <a:t>Name compounds </a:t>
            </a:r>
            <a:r>
              <a:rPr lang="en-US" sz="2100" b="1" dirty="0"/>
              <a:t>R</a:t>
            </a:r>
            <a:r>
              <a:rPr lang="en-US" sz="2100" dirty="0"/>
              <a:t> to </a:t>
            </a:r>
            <a:r>
              <a:rPr lang="en-US" sz="2100" b="1" dirty="0"/>
              <a:t>W</a:t>
            </a:r>
            <a:r>
              <a:rPr lang="en-US" sz="2100" dirty="0"/>
              <a:t>. You may want to use the periodic table on page 177 to help you.</a:t>
            </a:r>
          </a:p>
          <a:p>
            <a:pPr marL="906463" indent="-457200">
              <a:spcAft>
                <a:spcPts val="300"/>
              </a:spcAft>
              <a:buClr>
                <a:srgbClr val="0070C0"/>
              </a:buClr>
              <a:buFont typeface="+mj-lt"/>
              <a:buAutoNum type="alphaUcPeriod" startAt="18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dirty="0" smtClean="0"/>
              <a:t>Mgl2 _____________________________________________	[</a:t>
            </a:r>
            <a:r>
              <a:rPr lang="en-US" sz="2100" dirty="0"/>
              <a:t>1]</a:t>
            </a:r>
          </a:p>
          <a:p>
            <a:pPr marL="906463" indent="-457200">
              <a:spcAft>
                <a:spcPts val="300"/>
              </a:spcAft>
              <a:buClr>
                <a:srgbClr val="0070C0"/>
              </a:buClr>
              <a:buFont typeface="+mj-lt"/>
              <a:buAutoNum type="alphaUcPeriod" startAt="18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dirty="0" err="1" smtClean="0"/>
              <a:t>Sr</a:t>
            </a:r>
            <a:r>
              <a:rPr lang="en-US" sz="2100" dirty="0" smtClean="0"/>
              <a:t>(OH)2</a:t>
            </a:r>
            <a:r>
              <a:rPr lang="en-US" sz="2100" dirty="0"/>
              <a:t> </a:t>
            </a:r>
            <a:r>
              <a:rPr lang="en-US" sz="2100" dirty="0" smtClean="0"/>
              <a:t>__________________________________________	[</a:t>
            </a:r>
            <a:r>
              <a:rPr lang="en-US" sz="2100" dirty="0"/>
              <a:t>1</a:t>
            </a:r>
            <a:r>
              <a:rPr lang="en-US" sz="2100" dirty="0" smtClean="0"/>
              <a:t>]</a:t>
            </a:r>
            <a:endParaRPr lang="en-US" sz="2100" dirty="0"/>
          </a:p>
          <a:p>
            <a:pPr marL="906463" indent="-457200">
              <a:spcAft>
                <a:spcPts val="300"/>
              </a:spcAft>
              <a:buClr>
                <a:srgbClr val="0070C0"/>
              </a:buClr>
              <a:buFont typeface="+mj-lt"/>
              <a:buAutoNum type="alphaUcPeriod" startAt="18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dirty="0" err="1" smtClean="0"/>
              <a:t>FeSO</a:t>
            </a:r>
            <a:r>
              <a:rPr lang="en-US" sz="2100" dirty="0"/>
              <a:t> </a:t>
            </a:r>
            <a:r>
              <a:rPr lang="en-US" sz="2100" dirty="0" smtClean="0"/>
              <a:t>____________________________________________	[</a:t>
            </a:r>
            <a:r>
              <a:rPr lang="en-US" sz="2100" dirty="0"/>
              <a:t>1</a:t>
            </a:r>
            <a:r>
              <a:rPr lang="en-US" sz="2100" dirty="0" smtClean="0"/>
              <a:t>]</a:t>
            </a:r>
            <a:endParaRPr lang="en-US" sz="2100" dirty="0"/>
          </a:p>
          <a:p>
            <a:pPr marL="906463" indent="-457200">
              <a:spcAft>
                <a:spcPts val="300"/>
              </a:spcAft>
              <a:buClr>
                <a:srgbClr val="0070C0"/>
              </a:buClr>
              <a:buFont typeface="+mj-lt"/>
              <a:buAutoNum type="alphaUcPeriod" startAt="18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dirty="0" smtClean="0"/>
              <a:t>Zn(N03)2</a:t>
            </a:r>
            <a:r>
              <a:rPr lang="en-US" sz="2100" dirty="0"/>
              <a:t> </a:t>
            </a:r>
            <a:r>
              <a:rPr lang="en-US" sz="2100" dirty="0" smtClean="0"/>
              <a:t>_________________________________________	[</a:t>
            </a:r>
            <a:r>
              <a:rPr lang="en-US" sz="2100" dirty="0"/>
              <a:t>1</a:t>
            </a:r>
            <a:r>
              <a:rPr lang="en-US" sz="2100" dirty="0" smtClean="0"/>
              <a:t>]</a:t>
            </a:r>
            <a:endParaRPr lang="en-US" sz="2100" dirty="0"/>
          </a:p>
          <a:p>
            <a:pPr marL="906463" indent="-457200">
              <a:spcAft>
                <a:spcPts val="300"/>
              </a:spcAft>
              <a:buClr>
                <a:srgbClr val="0070C0"/>
              </a:buClr>
              <a:buFont typeface="+mj-lt"/>
              <a:buAutoNum type="alphaUcPeriod" startAt="18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dirty="0" smtClean="0"/>
              <a:t>(NH4)2C03</a:t>
            </a:r>
            <a:r>
              <a:rPr lang="en-US" sz="2100" dirty="0"/>
              <a:t> </a:t>
            </a:r>
            <a:r>
              <a:rPr lang="en-US" sz="2100" dirty="0" smtClean="0"/>
              <a:t>_______________________________________ 	[</a:t>
            </a:r>
            <a:r>
              <a:rPr lang="en-US" sz="2100" dirty="0"/>
              <a:t>1</a:t>
            </a:r>
            <a:r>
              <a:rPr lang="en-US" sz="2100" dirty="0" smtClean="0"/>
              <a:t>]</a:t>
            </a:r>
            <a:endParaRPr lang="en-US" sz="2100" dirty="0"/>
          </a:p>
          <a:p>
            <a:pPr marL="906463" indent="-457200">
              <a:spcAft>
                <a:spcPts val="300"/>
              </a:spcAft>
              <a:buClr>
                <a:srgbClr val="0070C0"/>
              </a:buClr>
              <a:buFont typeface="+mj-lt"/>
              <a:buAutoNum type="alphaUcPeriod" startAt="18"/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dirty="0" smtClean="0"/>
              <a:t>Ca(HC03)2 _______________________________________ 	[1]</a:t>
            </a:r>
            <a:endParaRPr lang="en-US" sz="2100" b="1" dirty="0" smtClean="0"/>
          </a:p>
          <a:p>
            <a:pPr>
              <a:spcAft>
                <a:spcPts val="300"/>
              </a:spcAft>
              <a:buClr>
                <a:srgbClr val="0070C0"/>
              </a:buClr>
              <a:tabLst>
                <a:tab pos="1069975" algn="l"/>
                <a:tab pos="1793875" algn="l"/>
                <a:tab pos="2605088" algn="l"/>
                <a:tab pos="3313113" algn="l"/>
                <a:tab pos="4122738" algn="l"/>
                <a:tab pos="4745038" algn="l"/>
                <a:tab pos="5383213" algn="l"/>
                <a:tab pos="6280150" algn="l"/>
                <a:tab pos="6900863" algn="l"/>
                <a:tab pos="7539038" algn="l"/>
                <a:tab pos="8523288" algn="r"/>
              </a:tabLst>
            </a:pPr>
            <a:r>
              <a:rPr lang="en-US" sz="2100" b="1" dirty="0" smtClean="0"/>
              <a:t>Extension</a:t>
            </a:r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1069975" algn="l"/>
                <a:tab pos="3140075" algn="l"/>
                <a:tab pos="4210050" algn="l"/>
                <a:tab pos="6365875" algn="l"/>
                <a:tab pos="8523288" algn="r"/>
              </a:tabLst>
            </a:pPr>
            <a:r>
              <a:rPr lang="en-US" sz="2100" dirty="0" smtClean="0"/>
              <a:t>Use </a:t>
            </a:r>
            <a:r>
              <a:rPr lang="en-US" sz="2100" dirty="0"/>
              <a:t>the list of </a:t>
            </a:r>
            <a:r>
              <a:rPr lang="en-US" sz="2100" dirty="0" smtClean="0"/>
              <a:t>ions </a:t>
            </a:r>
            <a:r>
              <a:rPr lang="en-US" sz="2100" dirty="0"/>
              <a:t>below to work out the formulae for compounds a. to e.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b="1" dirty="0" err="1" smtClean="0"/>
              <a:t>manganate</a:t>
            </a:r>
            <a:r>
              <a:rPr lang="en-US" sz="2100" b="1" dirty="0" smtClean="0"/>
              <a:t>(VII</a:t>
            </a:r>
            <a:r>
              <a:rPr lang="en-US" sz="2100" b="1" dirty="0"/>
              <a:t>), </a:t>
            </a:r>
            <a:r>
              <a:rPr lang="en-US" sz="2100" b="1" dirty="0" smtClean="0"/>
              <a:t>Mn0</a:t>
            </a:r>
            <a:r>
              <a:rPr lang="en-US" sz="2100" b="1" baseline="-25000" dirty="0" smtClean="0"/>
              <a:t>4</a:t>
            </a:r>
            <a:r>
              <a:rPr lang="en-US" sz="2100" b="1" baseline="30000" dirty="0" smtClean="0"/>
              <a:t>-</a:t>
            </a:r>
            <a:r>
              <a:rPr lang="en-US" sz="2100" b="1" dirty="0" smtClean="0"/>
              <a:t> 	peroxide</a:t>
            </a:r>
            <a:r>
              <a:rPr lang="en-US" sz="2100" b="1" dirty="0"/>
              <a:t>, 0</a:t>
            </a:r>
            <a:r>
              <a:rPr lang="en-US" sz="2100" b="1" baseline="-25000" dirty="0"/>
              <a:t>2</a:t>
            </a:r>
            <a:r>
              <a:rPr lang="en-US" sz="2100" b="1" baseline="30000" dirty="0"/>
              <a:t>2-</a:t>
            </a:r>
            <a:r>
              <a:rPr lang="en-US" sz="2100" b="1" dirty="0"/>
              <a:t> </a:t>
            </a:r>
            <a:r>
              <a:rPr lang="en-US" sz="2100" b="1" dirty="0" smtClean="0"/>
              <a:t>	phosphate</a:t>
            </a:r>
            <a:r>
              <a:rPr lang="en-US" sz="2100" b="1" dirty="0"/>
              <a:t>, </a:t>
            </a:r>
            <a:r>
              <a:rPr lang="en-US" sz="2100" b="1" dirty="0" smtClean="0"/>
              <a:t>PO</a:t>
            </a:r>
            <a:r>
              <a:rPr lang="en-US" sz="2100" b="1" baseline="-25000" dirty="0" smtClean="0"/>
              <a:t>4</a:t>
            </a:r>
            <a:r>
              <a:rPr lang="en-US" sz="2100" b="1" baseline="30000" dirty="0" smtClean="0"/>
              <a:t>3-</a:t>
            </a:r>
            <a:r>
              <a:rPr lang="en-US" sz="2100" b="1" dirty="0" smtClean="0"/>
              <a:t> sulfite</a:t>
            </a:r>
            <a:r>
              <a:rPr lang="en-US" sz="2100" b="1" dirty="0"/>
              <a:t>, </a:t>
            </a:r>
            <a:r>
              <a:rPr lang="en-US" sz="2100" b="1" dirty="0" smtClean="0"/>
              <a:t>SO</a:t>
            </a:r>
            <a:r>
              <a:rPr lang="en-US" sz="2100" b="1" baseline="-25000" dirty="0" smtClean="0"/>
              <a:t>3</a:t>
            </a:r>
            <a:r>
              <a:rPr lang="en-US" sz="2100" b="1" baseline="30000" dirty="0" smtClean="0"/>
              <a:t>2-</a:t>
            </a:r>
            <a:r>
              <a:rPr lang="en-US" sz="2100" b="1" dirty="0" smtClean="0"/>
              <a:t>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b="1" dirty="0" smtClean="0"/>
              <a:t>a</a:t>
            </a:r>
            <a:r>
              <a:rPr lang="en-US" sz="2100" dirty="0"/>
              <a:t>. potassium </a:t>
            </a:r>
            <a:r>
              <a:rPr lang="en-US" sz="2100" dirty="0" err="1"/>
              <a:t>manganate</a:t>
            </a:r>
            <a:r>
              <a:rPr lang="en-US" sz="2100" dirty="0"/>
              <a:t>(VII) </a:t>
            </a:r>
            <a:r>
              <a:rPr lang="en-US" sz="2100" dirty="0" smtClean="0"/>
              <a:t>	</a:t>
            </a:r>
            <a:r>
              <a:rPr lang="en-US" sz="2100" b="1" dirty="0" smtClean="0"/>
              <a:t>b</a:t>
            </a:r>
            <a:r>
              <a:rPr lang="en-US" sz="2100" dirty="0"/>
              <a:t>. sodium peroxide </a:t>
            </a:r>
            <a:r>
              <a:rPr lang="en-US" sz="2100" dirty="0" smtClean="0"/>
              <a:t>	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/>
              <a:t>. calcium </a:t>
            </a:r>
            <a:r>
              <a:rPr lang="en-US" sz="2100" dirty="0" smtClean="0"/>
              <a:t>phosphate		</a:t>
            </a:r>
            <a:r>
              <a:rPr lang="en-US" sz="2100" b="1" dirty="0" smtClean="0"/>
              <a:t>d</a:t>
            </a:r>
            <a:r>
              <a:rPr lang="en-US" sz="2100" dirty="0"/>
              <a:t>. calcium sulfite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b="1" dirty="0" smtClean="0"/>
              <a:t>e</a:t>
            </a:r>
            <a:r>
              <a:rPr lang="en-US" sz="2100" dirty="0"/>
              <a:t>. sodium phosphate </a:t>
            </a:r>
            <a:r>
              <a:rPr lang="en-US" sz="2100" dirty="0" smtClean="0"/>
              <a:t>				[</a:t>
            </a:r>
            <a:r>
              <a:rPr lang="en-US" sz="2100" dirty="0"/>
              <a:t>5]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4.4 – Revision Questions</a:t>
            </a:r>
            <a:endParaRPr lang="en-GB" sz="4000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5805264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45680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3753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150" dirty="0" smtClean="0"/>
              <a:t>Complete </a:t>
            </a:r>
            <a:r>
              <a:rPr lang="en-US" sz="2150" dirty="0"/>
              <a:t>the passage about covalent bonding using words from the </a:t>
            </a:r>
            <a:r>
              <a:rPr lang="en-US" sz="2150" dirty="0" smtClean="0"/>
              <a:t>list.</a:t>
            </a:r>
            <a:br>
              <a:rPr lang="en-US" sz="2150" dirty="0" smtClean="0"/>
            </a:br>
            <a:r>
              <a:rPr lang="en-US" sz="2150" b="1" dirty="0" smtClean="0"/>
              <a:t>attraction 	covalent 	electrons 	giving 	ionic 	metal non-metal</a:t>
            </a:r>
            <a:r>
              <a:rPr lang="en-US" sz="2150" b="1" dirty="0"/>
              <a:t>	</a:t>
            </a:r>
            <a:r>
              <a:rPr lang="en-US" sz="2150" b="1" dirty="0" smtClean="0"/>
              <a:t>nucleus 	pair 	repulsive 	sharing 	single strong 	weak</a:t>
            </a:r>
            <a:br>
              <a:rPr lang="en-US" sz="2150" b="1" dirty="0" smtClean="0"/>
            </a:br>
            <a:r>
              <a:rPr lang="en-US" sz="2150" dirty="0" smtClean="0"/>
              <a:t>A </a:t>
            </a:r>
            <a:r>
              <a:rPr lang="en-US" sz="2150" dirty="0"/>
              <a:t>covalent bond is formed </a:t>
            </a:r>
            <a:r>
              <a:rPr lang="en-US" sz="2150" dirty="0" smtClean="0"/>
              <a:t>when _____________ atoms </a:t>
            </a:r>
            <a:r>
              <a:rPr lang="en-US" sz="2150" dirty="0"/>
              <a:t>combine. It forms because of </a:t>
            </a:r>
            <a:r>
              <a:rPr lang="en-US" sz="2150" dirty="0" smtClean="0"/>
              <a:t>the</a:t>
            </a:r>
            <a:r>
              <a:rPr lang="en-US" sz="2150" dirty="0"/>
              <a:t> _____________ </a:t>
            </a:r>
            <a:r>
              <a:rPr lang="en-US" sz="2150" dirty="0" smtClean="0"/>
              <a:t>force of</a:t>
            </a:r>
            <a:r>
              <a:rPr lang="en-US" sz="2150" dirty="0"/>
              <a:t> _____________ </a:t>
            </a:r>
            <a:r>
              <a:rPr lang="en-US" sz="2150" dirty="0" smtClean="0"/>
              <a:t>between the</a:t>
            </a:r>
            <a:r>
              <a:rPr lang="en-US" sz="2150" dirty="0"/>
              <a:t> _____________ </a:t>
            </a:r>
            <a:r>
              <a:rPr lang="en-US" sz="2150" dirty="0" smtClean="0"/>
              <a:t>of </a:t>
            </a:r>
            <a:r>
              <a:rPr lang="en-US" sz="2150" dirty="0"/>
              <a:t>one atom and the </a:t>
            </a:r>
            <a:r>
              <a:rPr lang="en-US" sz="2150" dirty="0" smtClean="0"/>
              <a:t>outer</a:t>
            </a:r>
            <a:r>
              <a:rPr lang="en-US" sz="2150" dirty="0"/>
              <a:t> _____________ </a:t>
            </a:r>
            <a:r>
              <a:rPr lang="en-US" sz="2150" dirty="0" smtClean="0"/>
              <a:t>of </a:t>
            </a:r>
            <a:r>
              <a:rPr lang="en-US" sz="2150" dirty="0"/>
              <a:t>the atom next to </a:t>
            </a:r>
            <a:r>
              <a:rPr lang="en-US" sz="2150" dirty="0" smtClean="0"/>
              <a:t>it.</a:t>
            </a:r>
            <a:br>
              <a:rPr lang="en-US" sz="2150" dirty="0" smtClean="0"/>
            </a:br>
            <a:r>
              <a:rPr lang="en-US" sz="2150" dirty="0" smtClean="0"/>
              <a:t>A single</a:t>
            </a:r>
            <a:r>
              <a:rPr lang="en-US" sz="2150" dirty="0"/>
              <a:t> _____________ </a:t>
            </a:r>
            <a:r>
              <a:rPr lang="en-US" sz="2150" dirty="0" smtClean="0"/>
              <a:t>bond </a:t>
            </a:r>
            <a:r>
              <a:rPr lang="en-US" sz="2150" dirty="0"/>
              <a:t>is formed </a:t>
            </a:r>
            <a:r>
              <a:rPr lang="en-US" sz="2150" dirty="0" smtClean="0"/>
              <a:t>by</a:t>
            </a:r>
            <a:r>
              <a:rPr lang="en-US" sz="2150" dirty="0"/>
              <a:t> _____________ </a:t>
            </a:r>
            <a:r>
              <a:rPr lang="en-US" sz="2150" dirty="0" smtClean="0"/>
              <a:t>one</a:t>
            </a:r>
            <a:r>
              <a:rPr lang="en-US" sz="2150" dirty="0"/>
              <a:t> _____________ </a:t>
            </a:r>
            <a:r>
              <a:rPr lang="en-US" sz="2150" dirty="0" smtClean="0"/>
              <a:t>of </a:t>
            </a:r>
            <a:r>
              <a:rPr lang="en-US" sz="2150" dirty="0"/>
              <a:t>electrons between two atoms</a:t>
            </a:r>
            <a:r>
              <a:rPr lang="en-US" sz="2150" dirty="0" smtClean="0"/>
              <a:t>.			[</a:t>
            </a:r>
            <a:r>
              <a:rPr lang="en-US" sz="2150" dirty="0"/>
              <a:t>8]</a:t>
            </a:r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1069975" algn="l"/>
                <a:tab pos="1708150" algn="l"/>
                <a:tab pos="2519363" algn="l"/>
                <a:tab pos="3951288" algn="l"/>
                <a:tab pos="5106988" algn="l"/>
                <a:tab pos="6107113" algn="l"/>
                <a:tab pos="6194425" algn="l"/>
                <a:tab pos="7091363" algn="l"/>
                <a:tab pos="8523288" algn="r"/>
              </a:tabLst>
            </a:pPr>
            <a:r>
              <a:rPr lang="en-US" sz="2150" b="1" dirty="0" smtClean="0"/>
              <a:t>a</a:t>
            </a:r>
            <a:r>
              <a:rPr lang="en-US" sz="2150" dirty="0"/>
              <a:t>. What is meant by the term molecule</a:t>
            </a:r>
            <a:r>
              <a:rPr lang="en-US" sz="2150" dirty="0" smtClean="0"/>
              <a:t>?</a:t>
            </a:r>
            <a:r>
              <a:rPr lang="en-US" sz="2150" dirty="0"/>
              <a:t> </a:t>
            </a:r>
            <a:r>
              <a:rPr lang="en-US" sz="2150" dirty="0" smtClean="0"/>
              <a:t>_________________________ 	[1]</a:t>
            </a:r>
            <a:br>
              <a:rPr lang="en-US" sz="2150" dirty="0" smtClean="0"/>
            </a:br>
            <a:r>
              <a:rPr lang="en-US" sz="2150" b="1" dirty="0" smtClean="0"/>
              <a:t>b</a:t>
            </a:r>
            <a:r>
              <a:rPr lang="en-US" sz="2150" dirty="0"/>
              <a:t>. Put a ring around the molecules that are </a:t>
            </a:r>
            <a:r>
              <a:rPr lang="en-US" sz="2150" dirty="0" smtClean="0"/>
              <a:t>diatomic.</a:t>
            </a:r>
            <a:br>
              <a:rPr lang="en-US" sz="2150" dirty="0" smtClean="0"/>
            </a:br>
            <a:r>
              <a:rPr lang="en-US" sz="2150" dirty="0" smtClean="0"/>
              <a:t>CO	CL	N</a:t>
            </a:r>
            <a:r>
              <a:rPr lang="en-US" sz="2150" baseline="-25000" dirty="0" smtClean="0"/>
              <a:t>2	</a:t>
            </a:r>
            <a:r>
              <a:rPr lang="en-US" sz="2150" dirty="0" smtClean="0"/>
              <a:t>N</a:t>
            </a:r>
            <a:r>
              <a:rPr lang="en-US" sz="2150" baseline="-25000" dirty="0" smtClean="0"/>
              <a:t>2</a:t>
            </a:r>
            <a:r>
              <a:rPr lang="en-US" sz="2150" dirty="0" smtClean="0"/>
              <a:t>O</a:t>
            </a:r>
            <a:r>
              <a:rPr lang="en-US" sz="2150" baseline="-25000" dirty="0" smtClean="0"/>
              <a:t>4 	</a:t>
            </a:r>
            <a:r>
              <a:rPr lang="en-US" sz="2150" dirty="0" smtClean="0"/>
              <a:t>0</a:t>
            </a:r>
            <a:r>
              <a:rPr lang="en-US" sz="2150" baseline="-25000" dirty="0" smtClean="0"/>
              <a:t>2	</a:t>
            </a:r>
            <a:r>
              <a:rPr lang="en-US" sz="2150" dirty="0" smtClean="0"/>
              <a:t>0</a:t>
            </a:r>
            <a:r>
              <a:rPr lang="en-US" sz="2150" baseline="-25000" dirty="0" smtClean="0"/>
              <a:t>3	</a:t>
            </a:r>
            <a:r>
              <a:rPr lang="en-US" sz="2150" dirty="0" smtClean="0"/>
              <a:t>P</a:t>
            </a:r>
            <a:r>
              <a:rPr lang="en-US" sz="2150" baseline="-25000" dirty="0" smtClean="0"/>
              <a:t>4</a:t>
            </a:r>
            <a:r>
              <a:rPr lang="en-US" sz="2150" dirty="0" smtClean="0"/>
              <a:t>	S</a:t>
            </a:r>
            <a:r>
              <a:rPr lang="en-US" sz="2150" baseline="-25000" dirty="0" smtClean="0"/>
              <a:t>8</a:t>
            </a:r>
            <a:r>
              <a:rPr lang="en-US" sz="2150" dirty="0" smtClean="0"/>
              <a:t>	[2</a:t>
            </a:r>
            <a:r>
              <a:rPr lang="en-US" sz="2150" dirty="0"/>
              <a:t>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Revision Questions</a:t>
            </a:r>
            <a:endParaRPr lang="en-GB" sz="4000" b="1" dirty="0" smtClean="0"/>
          </a:p>
        </p:txBody>
      </p:sp>
      <p:sp>
        <p:nvSpPr>
          <p:cNvPr id="6" name="Action Button: Back or Previous 5">
            <a:hlinkClick r:id="" action="ppaction://hlinkshowjump?jump=lastslideviewed" highlightClick="1"/>
          </p:cNvPr>
          <p:cNvSpPr/>
          <p:nvPr/>
        </p:nvSpPr>
        <p:spPr>
          <a:xfrm>
            <a:off x="8460432" y="5733256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35847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4784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000" b="1" dirty="0" smtClean="0"/>
              <a:t>a</a:t>
            </a:r>
            <a:r>
              <a:rPr lang="en-US" sz="2000" dirty="0" smtClean="0"/>
              <a:t> </a:t>
            </a:r>
            <a:r>
              <a:rPr lang="en-US" sz="2000" dirty="0"/>
              <a:t>Draw diagrams to show the electron distribution (electron arrangement) in each of these diatomic molecules. Show only the outer shell electrons</a:t>
            </a:r>
            <a:r>
              <a:rPr lang="en-US" sz="2000" dirty="0" smtClean="0"/>
              <a:t>.				[4]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endParaRPr lang="en-US" sz="2000" dirty="0"/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400" dirty="0" smtClean="0"/>
              <a:t/>
            </a:r>
            <a:br>
              <a:rPr lang="en-US" sz="4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 smtClean="0"/>
              <a:t>b</a:t>
            </a:r>
            <a:r>
              <a:rPr lang="en-US" sz="2000" dirty="0" smtClean="0"/>
              <a:t>.	</a:t>
            </a:r>
            <a:r>
              <a:rPr lang="en-US" sz="2000" dirty="0" err="1" smtClean="0"/>
              <a:t>i</a:t>
            </a:r>
            <a:r>
              <a:rPr lang="en-US" sz="2000" dirty="0"/>
              <a:t>. How many outer shell electrons are there around each </a:t>
            </a:r>
            <a:r>
              <a:rPr lang="en-US" sz="2000" dirty="0" smtClean="0"/>
              <a:t>atom 	in </a:t>
            </a:r>
            <a:r>
              <a:rPr lang="en-US" sz="2000" dirty="0"/>
              <a:t>the molecules</a:t>
            </a:r>
            <a:r>
              <a:rPr lang="en-US" sz="2000" dirty="0" smtClean="0"/>
              <a:t>?				[1]</a:t>
            </a:r>
            <a:br>
              <a:rPr lang="en-US" sz="2000" dirty="0" smtClean="0"/>
            </a:br>
            <a:r>
              <a:rPr lang="en-US" sz="2000" dirty="0" smtClean="0"/>
              <a:t>	ii</a:t>
            </a:r>
            <a:r>
              <a:rPr lang="en-US" sz="2000" dirty="0"/>
              <a:t>. What is the significance of this number of electrons for the </a:t>
            </a:r>
            <a:r>
              <a:rPr lang="en-US" sz="2000" dirty="0" smtClean="0"/>
              <a:t>	hydrogen</a:t>
            </a:r>
            <a:r>
              <a:rPr lang="en-US" sz="2000" dirty="0"/>
              <a:t>, oxygen, or nitrogen molecules</a:t>
            </a:r>
            <a:r>
              <a:rPr lang="en-US" sz="2000" dirty="0" smtClean="0"/>
              <a:t>?		[</a:t>
            </a:r>
            <a:r>
              <a:rPr lang="en-US" sz="2000" dirty="0"/>
              <a:t>2]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Revision Questions</a:t>
            </a:r>
            <a:endParaRPr lang="en-GB" sz="4000" b="1" dirty="0" smtClean="0"/>
          </a:p>
        </p:txBody>
      </p:sp>
      <p:sp>
        <p:nvSpPr>
          <p:cNvPr id="2" name="Rectangle 1"/>
          <p:cNvSpPr/>
          <p:nvPr/>
        </p:nvSpPr>
        <p:spPr>
          <a:xfrm>
            <a:off x="2123728" y="2204863"/>
            <a:ext cx="6048672" cy="300131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123728" y="2204864"/>
            <a:ext cx="3024336" cy="151216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5148064" y="3717031"/>
            <a:ext cx="3024336" cy="148914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094488" y="2204864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i</a:t>
            </a:r>
            <a:r>
              <a:rPr lang="en-GB" dirty="0" smtClean="0"/>
              <a:t>. hydrogen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156676" y="2204864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ii. bromine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113724" y="3737976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iii. oxygen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118204" y="3694011"/>
            <a:ext cx="1296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iv. nitrogen</a:t>
            </a:r>
            <a:endParaRPr lang="en-GB" dirty="0"/>
          </a:p>
        </p:txBody>
      </p:sp>
      <p:sp>
        <p:nvSpPr>
          <p:cNvPr id="14" name="Action Button: Back or Previous 13">
            <a:hlinkClick r:id="" action="ppaction://hlinkshowjump?jump=lastslideviewed" highlightClick="1"/>
          </p:cNvPr>
          <p:cNvSpPr/>
          <p:nvPr/>
        </p:nvSpPr>
        <p:spPr>
          <a:xfrm>
            <a:off x="8460432" y="5733256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16323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35779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  <a:buClr>
                <a:srgbClr val="0070C0"/>
              </a:buClr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3200" b="1" dirty="0" smtClean="0"/>
              <a:t>Extension</a:t>
            </a:r>
          </a:p>
          <a:p>
            <a:pPr marL="534988" indent="-534988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4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3200" dirty="0" smtClean="0"/>
              <a:t>Some </a:t>
            </a:r>
            <a:r>
              <a:rPr lang="en-US" sz="3200" dirty="0"/>
              <a:t>metals can form compounds with chlorine or hydrogen that are simple covalent molecules.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Use </a:t>
            </a:r>
            <a:r>
              <a:rPr lang="en-US" sz="3200" dirty="0"/>
              <a:t>books or the internet to find simple covalent compounds of three different metals. </a:t>
            </a:r>
            <a:r>
              <a:rPr lang="en-US" sz="3200" dirty="0" smtClean="0"/>
              <a:t>			[</a:t>
            </a:r>
            <a:r>
              <a:rPr lang="en-US" sz="3200" dirty="0"/>
              <a:t>3]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4.5 – Revision Questions</a:t>
            </a:r>
            <a:endParaRPr lang="en-GB" sz="4000" b="1" dirty="0" smtClean="0"/>
          </a:p>
        </p:txBody>
      </p:sp>
      <p:sp>
        <p:nvSpPr>
          <p:cNvPr id="14" name="Action Button: Back or Previous 13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51319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015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000" b="1" dirty="0"/>
              <a:t>a</a:t>
            </a:r>
            <a:r>
              <a:rPr lang="en-US" sz="2000" dirty="0"/>
              <a:t>. Draw dot-and-cross diagrams to show the electron distribution (electron arrangement) of each of these covalent molecules. Show only the outer shell electrons</a:t>
            </a:r>
            <a:r>
              <a:rPr lang="en-US" sz="2000" dirty="0" smtClean="0"/>
              <a:t>.				</a:t>
            </a:r>
            <a:r>
              <a:rPr lang="en-US" sz="2000" dirty="0"/>
              <a:t>[8</a:t>
            </a:r>
            <a:r>
              <a:rPr lang="en-US" sz="2000" dirty="0" smtClean="0"/>
              <a:t>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pPr marL="361950">
              <a:spcAft>
                <a:spcPts val="300"/>
              </a:spcAft>
              <a:buClr>
                <a:srgbClr val="0070C0"/>
              </a:buClr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b="1" dirty="0" smtClean="0"/>
              <a:t>b</a:t>
            </a:r>
            <a:r>
              <a:rPr lang="en-US" sz="2000" dirty="0" smtClean="0"/>
              <a:t>.	Which </a:t>
            </a:r>
            <a:r>
              <a:rPr lang="en-US" sz="2000" dirty="0"/>
              <a:t>of these molecules have </a:t>
            </a:r>
            <a:r>
              <a:rPr lang="en-US" sz="2000" dirty="0" err="1"/>
              <a:t>unbonded</a:t>
            </a:r>
            <a:r>
              <a:rPr lang="en-US" sz="2000" dirty="0"/>
              <a:t> pairs of electrons (lone pairs of electrons</a:t>
            </a:r>
            <a:r>
              <a:rPr lang="en-US" sz="2000" dirty="0" smtClean="0"/>
              <a:t>)?				[</a:t>
            </a:r>
            <a:r>
              <a:rPr lang="en-US" sz="2000" dirty="0"/>
              <a:t>2]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– Revision Questions</a:t>
            </a:r>
            <a:endParaRPr lang="en-GB" sz="40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556952"/>
              </p:ext>
            </p:extLst>
          </p:nvPr>
        </p:nvGraphicFramePr>
        <p:xfrm>
          <a:off x="323528" y="2132856"/>
          <a:ext cx="8424936" cy="37444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2468"/>
                <a:gridCol w="4212468"/>
              </a:tblGrid>
              <a:tr h="936104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 bromide, </a:t>
                      </a:r>
                      <a:r>
                        <a:rPr kumimoji="0" lang="en-GB" sz="1600" b="0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HBr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water, 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	</a:t>
                      </a:r>
                    </a:p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ammonia, NH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	</a:t>
                      </a:r>
                    </a:p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 </a:t>
                      </a:r>
                      <a:r>
                        <a:rPr kumimoji="0" lang="en-GB" sz="1600" b="0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sulfide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	</a:t>
                      </a:r>
                    </a:p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methane, CH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	</a:t>
                      </a:r>
                    </a:p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phosphorus </a:t>
                      </a:r>
                      <a:r>
                        <a:rPr kumimoji="0" lang="en-GB" sz="1600" b="0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trichloride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PCI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	</a:t>
                      </a:r>
                    </a:p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dioxide, CO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	</a:t>
                      </a:r>
                    </a:p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600" b="0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ethene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C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en-GB" sz="16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sz="16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	</a:t>
                      </a:r>
                    </a:p>
                    <a:p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460432" y="551723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582264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4707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620713" indent="-620713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2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3700" dirty="0" smtClean="0"/>
              <a:t>Draw </a:t>
            </a:r>
            <a:r>
              <a:rPr lang="en-US" sz="3700" dirty="0"/>
              <a:t>dot-and-cross diagrams to show the electron distribution (electron arrangement) of each of these covalent molecules. Show only the outer shell </a:t>
            </a:r>
            <a:r>
              <a:rPr lang="en-US" sz="3700" dirty="0" smtClean="0"/>
              <a:t>electrons.		[</a:t>
            </a:r>
            <a:r>
              <a:rPr lang="en-US" sz="3700" dirty="0"/>
              <a:t>4</a:t>
            </a:r>
            <a:r>
              <a:rPr lang="en-US" sz="3700" dirty="0" smtClean="0"/>
              <a:t>]</a:t>
            </a:r>
            <a:br>
              <a:rPr lang="en-US" sz="3700" dirty="0" smtClean="0"/>
            </a:br>
            <a:r>
              <a:rPr lang="en-US" sz="3700" dirty="0" smtClean="0"/>
              <a:t>a</a:t>
            </a:r>
            <a:r>
              <a:rPr lang="en-US" sz="3700" dirty="0"/>
              <a:t>. methanol, CH OH </a:t>
            </a:r>
            <a:r>
              <a:rPr lang="en-US" sz="3700" dirty="0" smtClean="0"/>
              <a:t/>
            </a:r>
            <a:br>
              <a:rPr lang="en-US" sz="3700" dirty="0" smtClean="0"/>
            </a:br>
            <a:r>
              <a:rPr lang="en-US" sz="3700" dirty="0" smtClean="0"/>
              <a:t>b</a:t>
            </a:r>
            <a:r>
              <a:rPr lang="en-US" sz="3700" dirty="0"/>
              <a:t>. </a:t>
            </a:r>
            <a:r>
              <a:rPr lang="en-US" sz="3700" dirty="0" err="1"/>
              <a:t>ethyne</a:t>
            </a:r>
            <a:r>
              <a:rPr lang="en-US" sz="3700" dirty="0"/>
              <a:t>, </a:t>
            </a:r>
            <a:r>
              <a:rPr lang="en-US" sz="3700" dirty="0" smtClean="0"/>
              <a:t>CH </a:t>
            </a:r>
            <a:br>
              <a:rPr lang="en-US" sz="3700" dirty="0" smtClean="0"/>
            </a:br>
            <a:r>
              <a:rPr lang="en-US" sz="3700" dirty="0" smtClean="0"/>
              <a:t>c</a:t>
            </a:r>
            <a:r>
              <a:rPr lang="en-US" sz="3700" dirty="0"/>
              <a:t>. hydrazine, N</a:t>
            </a:r>
            <a:r>
              <a:rPr lang="en-US" sz="3700" baseline="-25000" dirty="0"/>
              <a:t>2</a:t>
            </a:r>
            <a:r>
              <a:rPr lang="en-US" sz="3700" dirty="0"/>
              <a:t>H</a:t>
            </a:r>
            <a:r>
              <a:rPr lang="en-US" sz="3700" baseline="-25000" dirty="0"/>
              <a:t>4</a:t>
            </a:r>
            <a:r>
              <a:rPr lang="en-US" sz="3700" dirty="0"/>
              <a:t> </a:t>
            </a:r>
            <a:r>
              <a:rPr lang="en-US" sz="3700" dirty="0" smtClean="0"/>
              <a:t/>
            </a:r>
            <a:br>
              <a:rPr lang="en-US" sz="3700" dirty="0" smtClean="0"/>
            </a:br>
            <a:r>
              <a:rPr lang="en-US" sz="3700" dirty="0" smtClean="0"/>
              <a:t>d</a:t>
            </a:r>
            <a:r>
              <a:rPr lang="en-US" sz="3700" dirty="0"/>
              <a:t>. ethanol, </a:t>
            </a:r>
            <a:r>
              <a:rPr lang="en-US" sz="3700" dirty="0" smtClean="0"/>
              <a:t>C</a:t>
            </a:r>
            <a:r>
              <a:rPr lang="en-US" sz="3700" baseline="-25000" dirty="0" smtClean="0"/>
              <a:t>2</a:t>
            </a:r>
            <a:r>
              <a:rPr lang="en-US" sz="3700" dirty="0" smtClean="0"/>
              <a:t>H</a:t>
            </a:r>
            <a:r>
              <a:rPr lang="en-US" sz="3700" baseline="-25000" dirty="0" smtClean="0"/>
              <a:t>5</a:t>
            </a:r>
            <a:r>
              <a:rPr lang="en-US" sz="3700" dirty="0" smtClean="0"/>
              <a:t>OH</a:t>
            </a:r>
            <a:endParaRPr lang="en-US" sz="1100" dirty="0" smtClean="0"/>
          </a:p>
          <a:p>
            <a:pPr marL="620713" indent="-620713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2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endParaRPr lang="en-US" sz="140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4.6 – Revision Questions</a:t>
            </a:r>
            <a:endParaRPr lang="en-GB" sz="4000" b="1" dirty="0" smtClean="0"/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460432" y="6165304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64555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09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742950" indent="-74295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200" dirty="0"/>
              <a:t>The table gives some properties of some simple molecular covalent compounds and ionic compounds. Complete the table by writing either 'covalent' or 'ionic' in the last column</a:t>
            </a:r>
            <a:r>
              <a:rPr lang="en-US" sz="2200" dirty="0" smtClean="0"/>
              <a:t>.	[2]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4.7 – Revision Questions</a:t>
            </a:r>
            <a:endParaRPr lang="en-GB" sz="4000" b="1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047310"/>
              </p:ext>
            </p:extLst>
          </p:nvPr>
        </p:nvGraphicFramePr>
        <p:xfrm>
          <a:off x="251520" y="2319744"/>
          <a:ext cx="8496945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389"/>
                <a:gridCol w="1699389"/>
                <a:gridCol w="1699389"/>
                <a:gridCol w="1699389"/>
                <a:gridCol w="1699389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Melting point /°C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Solubility in 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Electrical conductivity when molten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Covalent or ionic?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barium 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2852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Soluble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Conducts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tetrachloride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-23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</a:t>
                      </a:r>
                      <a:r>
                        <a:rPr lang="en-GB" sz="1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 c</a:t>
                      </a:r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onduct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potassium bromide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734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Soluble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Conducts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carbon disulphide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-111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</a:t>
                      </a:r>
                      <a:r>
                        <a:rPr lang="en-GB" sz="1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 c</a:t>
                      </a:r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onduct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octane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9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-57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Insoluble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</a:t>
                      </a:r>
                      <a:r>
                        <a:rPr lang="en-GB" sz="1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 c</a:t>
                      </a:r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onduct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460432" y="6165304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64440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09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200" dirty="0"/>
              <a:t>Link the properties A to G on the left with the correct reasons 1 to 7 on the right</a:t>
            </a:r>
            <a:r>
              <a:rPr lang="en-US" sz="2200" dirty="0" smtClean="0"/>
              <a:t>.				[3]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4.7 – Revision Questions</a:t>
            </a:r>
            <a:endParaRPr lang="en-GB" sz="4000" b="1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23528" y="1916832"/>
            <a:ext cx="374441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 Simple molecular compounds have low melting points......</a:t>
            </a:r>
            <a:endParaRPr lang="en-GB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2599456"/>
            <a:ext cx="374441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B Ionic compounds have high melting points......</a:t>
            </a:r>
            <a:endParaRPr lang="en-GB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3282080"/>
            <a:ext cx="374441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 Simple molecular compounds do not conduct electricity......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3964704"/>
            <a:ext cx="374441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D Some simple molecular compounds do not dissolve in water......</a:t>
            </a:r>
            <a:endParaRPr lang="en-GB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1916832"/>
            <a:ext cx="424847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1 ......because there are no mobile ions or </a:t>
            </a:r>
            <a:r>
              <a:rPr lang="en-US" sz="1600" dirty="0" smtClean="0"/>
              <a:t>electrons present </a:t>
            </a:r>
            <a:r>
              <a:rPr lang="en-US" sz="1600" dirty="0"/>
              <a:t>to conduct.</a:t>
            </a:r>
            <a:endParaRPr lang="en-GB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0" y="2599456"/>
            <a:ext cx="4248472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2 ......because the molecules cannot form </a:t>
            </a:r>
            <a:r>
              <a:rPr lang="en-US" sz="1600" dirty="0" smtClean="0"/>
              <a:t>strong enough </a:t>
            </a:r>
            <a:r>
              <a:rPr lang="en-US" sz="1600" dirty="0"/>
              <a:t>intermolecular forces with water molecules.</a:t>
            </a:r>
            <a:endParaRPr lang="en-GB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3528302"/>
            <a:ext cx="424847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3 ......because they can form relatively strong </a:t>
            </a:r>
            <a:r>
              <a:rPr lang="en-US" sz="1600" dirty="0" smtClean="0"/>
              <a:t>bonds with </a:t>
            </a:r>
            <a:r>
              <a:rPr lang="en-US" sz="1600" dirty="0"/>
              <a:t>the water molecules.</a:t>
            </a:r>
            <a:endParaRPr lang="en-GB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4572000" y="4210926"/>
            <a:ext cx="424847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4 ......because the forces of attraction between </a:t>
            </a:r>
            <a:r>
              <a:rPr lang="en-US" sz="1600" dirty="0" smtClean="0"/>
              <a:t>the molecules </a:t>
            </a:r>
            <a:r>
              <a:rPr lang="en-US" sz="1600" dirty="0"/>
              <a:t>are low.</a:t>
            </a:r>
            <a:endParaRPr lang="en-GB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323528" y="4647328"/>
            <a:ext cx="374441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E Ionic compounds conduct electricity when molten......</a:t>
            </a:r>
            <a:endParaRPr lang="en-GB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323528" y="5329952"/>
            <a:ext cx="374441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F Many ionic compounds dissolve in water......</a:t>
            </a:r>
            <a:endParaRPr lang="en-GB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323528" y="6012577"/>
            <a:ext cx="374441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G Some molecular compounds dissolve in organic solvents.</a:t>
            </a:r>
            <a:endParaRPr lang="en-GB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4572000" y="4893550"/>
            <a:ext cx="424847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5 ......because they can form relatively strong</a:t>
            </a:r>
          </a:p>
          <a:p>
            <a:r>
              <a:rPr lang="en-US" sz="1600" dirty="0"/>
              <a:t>intermolecular forces with solvent molecules.</a:t>
            </a:r>
            <a:endParaRPr lang="en-GB" sz="1600" dirty="0"/>
          </a:p>
        </p:txBody>
      </p:sp>
      <p:sp>
        <p:nvSpPr>
          <p:cNvPr id="24" name="TextBox 23"/>
          <p:cNvSpPr txBox="1"/>
          <p:nvPr/>
        </p:nvSpPr>
        <p:spPr>
          <a:xfrm>
            <a:off x="4572000" y="5576174"/>
            <a:ext cx="4248472" cy="338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6 ......because the ions are free to move.</a:t>
            </a:r>
            <a:endParaRPr lang="en-GB" sz="1600" dirty="0"/>
          </a:p>
        </p:txBody>
      </p:sp>
      <p:sp>
        <p:nvSpPr>
          <p:cNvPr id="25" name="TextBox 24"/>
          <p:cNvSpPr txBox="1"/>
          <p:nvPr/>
        </p:nvSpPr>
        <p:spPr>
          <a:xfrm>
            <a:off x="4572000" y="6012577"/>
            <a:ext cx="4248472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7 ......because there are strong forces of </a:t>
            </a:r>
            <a:r>
              <a:rPr lang="en-US" sz="1600" dirty="0" smtClean="0"/>
              <a:t>attraction between </a:t>
            </a:r>
            <a:r>
              <a:rPr lang="en-US" sz="1600" dirty="0"/>
              <a:t>all the ions.</a:t>
            </a:r>
            <a:endParaRPr lang="en-GB" sz="1600" dirty="0"/>
          </a:p>
        </p:txBody>
      </p:sp>
      <p:sp>
        <p:nvSpPr>
          <p:cNvPr id="27" name="Action Button: Back or Previous 26">
            <a:hlinkClick r:id="" action="ppaction://hlinkshowjump?jump=lastslideviewed" highlightClick="1"/>
          </p:cNvPr>
          <p:cNvSpPr/>
          <p:nvPr/>
        </p:nvSpPr>
        <p:spPr>
          <a:xfrm>
            <a:off x="8388424" y="6165304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31043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  <p:sp>
        <p:nvSpPr>
          <p:cNvPr id="4" name="Oval 3"/>
          <p:cNvSpPr/>
          <p:nvPr/>
        </p:nvSpPr>
        <p:spPr>
          <a:xfrm rot="1078849">
            <a:off x="8237892" y="1190236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335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534988" indent="-534988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390" dirty="0" smtClean="0"/>
              <a:t>Put </a:t>
            </a:r>
            <a:r>
              <a:rPr lang="en-US" sz="2390" dirty="0"/>
              <a:t>a ring around the formulae of the substances below that will dissolve in organic hydrocarbon solvents. </a:t>
            </a:r>
            <a:r>
              <a:rPr lang="en-US" sz="2390" dirty="0" smtClean="0"/>
              <a:t/>
            </a:r>
            <a:br>
              <a:rPr lang="en-US" sz="2390" dirty="0" smtClean="0"/>
            </a:br>
            <a:r>
              <a:rPr lang="en-US" sz="2390" dirty="0" smtClean="0"/>
              <a:t>Ca</a:t>
            </a:r>
            <a:r>
              <a:rPr lang="en-US" sz="2390" baseline="30000" dirty="0" smtClean="0"/>
              <a:t>2+</a:t>
            </a:r>
            <a:r>
              <a:rPr lang="en-US" sz="2390" dirty="0" smtClean="0"/>
              <a:t>O</a:t>
            </a:r>
            <a:r>
              <a:rPr lang="en-US" sz="2390" baseline="30000" dirty="0" smtClean="0"/>
              <a:t>2-</a:t>
            </a:r>
            <a:r>
              <a:rPr lang="en-US" sz="2390" dirty="0" smtClean="0"/>
              <a:t> 	CS</a:t>
            </a:r>
            <a:r>
              <a:rPr lang="en-US" sz="2390" baseline="-25000" dirty="0" smtClean="0"/>
              <a:t>2</a:t>
            </a:r>
            <a:r>
              <a:rPr lang="en-US" sz="2390" dirty="0" smtClean="0"/>
              <a:t> 	l</a:t>
            </a:r>
            <a:r>
              <a:rPr lang="en-US" sz="2390" baseline="-25000" dirty="0" smtClean="0"/>
              <a:t>2</a:t>
            </a:r>
            <a:r>
              <a:rPr lang="en-US" sz="2390" dirty="0" smtClean="0"/>
              <a:t> 	</a:t>
            </a:r>
            <a:r>
              <a:rPr lang="en-US" sz="2390" dirty="0" err="1" smtClean="0"/>
              <a:t>Na</a:t>
            </a:r>
            <a:r>
              <a:rPr lang="en-US" sz="2390" baseline="30000" dirty="0" err="1" smtClean="0"/>
              <a:t>+</a:t>
            </a:r>
            <a:r>
              <a:rPr lang="en-US" sz="2390" dirty="0" err="1" smtClean="0"/>
              <a:t>Cl</a:t>
            </a:r>
            <a:r>
              <a:rPr lang="en-US" sz="2390" baseline="30000" dirty="0" smtClean="0"/>
              <a:t>-</a:t>
            </a:r>
            <a:r>
              <a:rPr lang="en-US" sz="2390" dirty="0" smtClean="0"/>
              <a:t> 	S</a:t>
            </a:r>
            <a:r>
              <a:rPr lang="en-US" sz="2390" baseline="-25000" dirty="0" smtClean="0"/>
              <a:t>8	</a:t>
            </a:r>
            <a:r>
              <a:rPr lang="en-US" sz="2390" dirty="0" smtClean="0"/>
              <a:t>[1</a:t>
            </a:r>
            <a:r>
              <a:rPr lang="en-US" sz="2390" dirty="0"/>
              <a:t>]</a:t>
            </a:r>
          </a:p>
          <a:p>
            <a:pPr marL="534988" indent="-534988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390" dirty="0" smtClean="0"/>
              <a:t>Explain </a:t>
            </a:r>
            <a:r>
              <a:rPr lang="en-US" sz="2390" dirty="0"/>
              <a:t>why ionic compounds do not conduct electricity when solid</a:t>
            </a:r>
            <a:r>
              <a:rPr lang="en-US" sz="2390" dirty="0" smtClean="0"/>
              <a:t>.					[</a:t>
            </a:r>
            <a:r>
              <a:rPr lang="en-US" sz="2390" dirty="0"/>
              <a:t>1</a:t>
            </a:r>
            <a:r>
              <a:rPr lang="en-US" sz="2390" dirty="0" smtClean="0"/>
              <a:t>]</a:t>
            </a:r>
          </a:p>
          <a:p>
            <a:pPr>
              <a:spcAft>
                <a:spcPts val="300"/>
              </a:spcAft>
              <a:buClr>
                <a:srgbClr val="0070C0"/>
              </a:buClr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390" b="1" dirty="0" smtClean="0"/>
              <a:t>Extension</a:t>
            </a:r>
            <a:endParaRPr lang="en-US" sz="2390" b="1" dirty="0"/>
          </a:p>
          <a:p>
            <a:pPr marL="534988" indent="-534988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5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8523288" algn="r"/>
              </a:tabLst>
            </a:pPr>
            <a:r>
              <a:rPr lang="en-US" sz="2390" b="1" dirty="0" smtClean="0"/>
              <a:t>a</a:t>
            </a:r>
            <a:r>
              <a:rPr lang="en-US" sz="2390" dirty="0"/>
              <a:t>. The simple covalent molecules CH</a:t>
            </a:r>
            <a:r>
              <a:rPr lang="en-US" sz="2390" baseline="-25000" dirty="0"/>
              <a:t>3</a:t>
            </a:r>
            <a:r>
              <a:rPr lang="en-US" sz="2390" dirty="0"/>
              <a:t>OH, C</a:t>
            </a:r>
            <a:r>
              <a:rPr lang="en-US" sz="2390" baseline="-25000" dirty="0"/>
              <a:t>2</a:t>
            </a:r>
            <a:r>
              <a:rPr lang="en-US" sz="2390" dirty="0"/>
              <a:t>H</a:t>
            </a:r>
            <a:r>
              <a:rPr lang="en-US" sz="2390" baseline="-25000" dirty="0"/>
              <a:t>5</a:t>
            </a:r>
            <a:r>
              <a:rPr lang="en-US" sz="2390" dirty="0"/>
              <a:t>OH, and </a:t>
            </a:r>
            <a:r>
              <a:rPr lang="en-US" sz="2390" dirty="0" smtClean="0"/>
              <a:t>C</a:t>
            </a:r>
            <a:r>
              <a:rPr lang="en-US" sz="2390" baseline="-25000" dirty="0" smtClean="0"/>
              <a:t>6</a:t>
            </a:r>
            <a:r>
              <a:rPr lang="en-US" sz="2390" dirty="0" smtClean="0"/>
              <a:t>H</a:t>
            </a:r>
            <a:r>
              <a:rPr lang="en-US" sz="2390" baseline="-25000" dirty="0" smtClean="0"/>
              <a:t>12</a:t>
            </a:r>
            <a:r>
              <a:rPr lang="en-US" sz="2390" dirty="0" smtClean="0"/>
              <a:t>O</a:t>
            </a:r>
            <a:r>
              <a:rPr lang="en-US" sz="2390" baseline="-25000" dirty="0" smtClean="0"/>
              <a:t>6</a:t>
            </a:r>
            <a:r>
              <a:rPr lang="en-US" sz="2390" dirty="0" smtClean="0"/>
              <a:t> </a:t>
            </a:r>
            <a:r>
              <a:rPr lang="en-US" sz="2390" dirty="0"/>
              <a:t>dissolve in </a:t>
            </a:r>
            <a:r>
              <a:rPr lang="en-US" sz="2390" dirty="0" smtClean="0"/>
              <a:t>water.</a:t>
            </a:r>
            <a:br>
              <a:rPr lang="en-US" sz="2390" dirty="0" smtClean="0"/>
            </a:br>
            <a:r>
              <a:rPr lang="en-US" sz="2390" dirty="0" smtClean="0"/>
              <a:t>The </a:t>
            </a:r>
            <a:r>
              <a:rPr lang="en-US" sz="2390" dirty="0"/>
              <a:t>simple covalent molecules CH</a:t>
            </a:r>
            <a:r>
              <a:rPr lang="en-US" sz="2390" baseline="-25000" dirty="0"/>
              <a:t>4</a:t>
            </a:r>
            <a:r>
              <a:rPr lang="en-US" sz="2390" dirty="0"/>
              <a:t>, C</a:t>
            </a:r>
            <a:r>
              <a:rPr lang="en-US" sz="2390" baseline="-25000" dirty="0"/>
              <a:t>6</a:t>
            </a:r>
            <a:r>
              <a:rPr lang="en-US" sz="2390" dirty="0"/>
              <a:t>H</a:t>
            </a:r>
            <a:r>
              <a:rPr lang="en-US" sz="2390" baseline="-25000" dirty="0"/>
              <a:t>14</a:t>
            </a:r>
            <a:r>
              <a:rPr lang="en-US" sz="2390" dirty="0"/>
              <a:t>, and CH</a:t>
            </a:r>
            <a:r>
              <a:rPr lang="en-US" sz="2390" baseline="-25000" dirty="0"/>
              <a:t>3</a:t>
            </a:r>
            <a:r>
              <a:rPr lang="en-US" sz="2390" dirty="0"/>
              <a:t>CI do not dissolve in </a:t>
            </a:r>
            <a:r>
              <a:rPr lang="en-US" sz="2390" dirty="0" smtClean="0"/>
              <a:t>water.</a:t>
            </a:r>
            <a:br>
              <a:rPr lang="en-US" sz="2390" dirty="0" smtClean="0"/>
            </a:br>
            <a:r>
              <a:rPr lang="en-US" sz="2390" dirty="0" smtClean="0"/>
              <a:t>What </a:t>
            </a:r>
            <a:r>
              <a:rPr lang="en-US" sz="2390" dirty="0"/>
              <a:t>feature of the molecules seems to make them soluble in water? </a:t>
            </a:r>
            <a:r>
              <a:rPr lang="en-US" sz="2390" dirty="0" smtClean="0"/>
              <a:t>					[1]</a:t>
            </a:r>
            <a:br>
              <a:rPr lang="en-US" sz="2390" dirty="0" smtClean="0"/>
            </a:br>
            <a:r>
              <a:rPr lang="en-US" sz="2390" b="1" dirty="0" smtClean="0"/>
              <a:t>b</a:t>
            </a:r>
            <a:r>
              <a:rPr lang="en-US" sz="2390" b="1" dirty="0"/>
              <a:t>.</a:t>
            </a:r>
            <a:r>
              <a:rPr lang="en-US" sz="2390" dirty="0"/>
              <a:t> Use books or the internet to find three other examples of simple covalent molecules that are soluble in water. </a:t>
            </a:r>
            <a:r>
              <a:rPr lang="en-US" sz="2390" dirty="0" smtClean="0"/>
              <a:t>	[</a:t>
            </a:r>
            <a:r>
              <a:rPr lang="en-US" sz="2390" dirty="0"/>
              <a:t>3]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4.7 – Revision Questions</a:t>
            </a:r>
            <a:endParaRPr lang="en-GB" sz="4000" b="1" dirty="0" smtClean="0"/>
          </a:p>
        </p:txBody>
      </p:sp>
      <p:sp>
        <p:nvSpPr>
          <p:cNvPr id="22" name="Action Button: Back or Previous 21">
            <a:hlinkClick r:id="" action="ppaction://hlinkshowjump?jump=lastslideviewed" highlightClick="1"/>
          </p:cNvPr>
          <p:cNvSpPr/>
          <p:nvPr/>
        </p:nvSpPr>
        <p:spPr>
          <a:xfrm>
            <a:off x="8460432" y="3861048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94716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322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7626350" algn="l"/>
                <a:tab pos="8523288" algn="r"/>
              </a:tabLst>
            </a:pPr>
            <a:r>
              <a:rPr lang="en-US" sz="1700" dirty="0"/>
              <a:t>Some physical properties, A to F, are shown </a:t>
            </a:r>
            <a:r>
              <a:rPr lang="en-US" sz="1700" dirty="0" smtClean="0"/>
              <a:t>below.</a:t>
            </a:r>
            <a:br>
              <a:rPr lang="en-US" sz="1700" dirty="0" smtClean="0"/>
            </a:br>
            <a:r>
              <a:rPr lang="en-US" sz="1700" dirty="0" smtClean="0"/>
              <a:t>A </a:t>
            </a:r>
            <a:r>
              <a:rPr lang="en-US" sz="1700" dirty="0"/>
              <a:t>conducts electricity </a:t>
            </a:r>
            <a:r>
              <a:rPr lang="en-US" sz="1700" dirty="0" smtClean="0"/>
              <a:t>	B </a:t>
            </a:r>
            <a:r>
              <a:rPr lang="en-US" sz="1700" dirty="0"/>
              <a:t>does not conduct electricity 	</a:t>
            </a:r>
            <a:r>
              <a:rPr lang="en-US" sz="1700" dirty="0" smtClean="0"/>
              <a:t>C hard</a:t>
            </a:r>
            <a:r>
              <a:rPr lang="en-US" sz="1700" dirty="0"/>
              <a:t/>
            </a:r>
            <a:br>
              <a:rPr lang="en-US" sz="1700" dirty="0"/>
            </a:br>
            <a:r>
              <a:rPr lang="en-US" sz="1700" dirty="0" smtClean="0"/>
              <a:t>D </a:t>
            </a:r>
            <a:r>
              <a:rPr lang="en-US" sz="1700" dirty="0"/>
              <a:t>high melting point 	</a:t>
            </a:r>
            <a:r>
              <a:rPr lang="en-US" sz="1700" dirty="0" smtClean="0"/>
              <a:t>E </a:t>
            </a:r>
            <a:r>
              <a:rPr lang="en-US" sz="1700" dirty="0"/>
              <a:t>low melting point </a:t>
            </a:r>
            <a:r>
              <a:rPr lang="en-US" sz="1700" dirty="0" smtClean="0"/>
              <a:t>		F soft</a:t>
            </a:r>
            <a:br>
              <a:rPr lang="en-US" sz="1700" dirty="0" smtClean="0"/>
            </a:br>
            <a:r>
              <a:rPr lang="en-US" sz="1700" dirty="0" smtClean="0"/>
              <a:t>Write </a:t>
            </a:r>
            <a:r>
              <a:rPr lang="en-US" sz="1700" dirty="0"/>
              <a:t>the letters of the properties that belong </a:t>
            </a:r>
            <a:r>
              <a:rPr lang="en-US" sz="1700" dirty="0" smtClean="0"/>
              <a:t>to:</a:t>
            </a:r>
            <a:br>
              <a:rPr lang="en-US" sz="1700" dirty="0" smtClean="0"/>
            </a:br>
            <a:r>
              <a:rPr lang="en-US" sz="1700" dirty="0" smtClean="0"/>
              <a:t>Diamond _________________________________________			[1]</a:t>
            </a:r>
            <a:br>
              <a:rPr lang="en-US" sz="1700" dirty="0" smtClean="0"/>
            </a:br>
            <a:r>
              <a:rPr lang="en-US" sz="1700" dirty="0" smtClean="0"/>
              <a:t>Graphite</a:t>
            </a:r>
            <a:r>
              <a:rPr lang="en-US" sz="1700" dirty="0"/>
              <a:t> </a:t>
            </a:r>
            <a:r>
              <a:rPr lang="en-US" sz="1700" dirty="0" smtClean="0"/>
              <a:t>__________________________________________</a:t>
            </a:r>
            <a:r>
              <a:rPr lang="en-US" sz="1700" dirty="0"/>
              <a:t>		</a:t>
            </a:r>
            <a:r>
              <a:rPr lang="en-US" sz="1700" dirty="0" smtClean="0"/>
              <a:t>	[1]</a:t>
            </a:r>
            <a:br>
              <a:rPr lang="en-US" sz="1700" dirty="0" smtClean="0"/>
            </a:br>
            <a:r>
              <a:rPr lang="en-US" sz="1700" dirty="0" smtClean="0"/>
              <a:t>Silicon dioxide</a:t>
            </a:r>
            <a:r>
              <a:rPr lang="en-US" sz="1700" dirty="0"/>
              <a:t> _____________________________________		</a:t>
            </a:r>
            <a:r>
              <a:rPr lang="en-US" sz="1700" dirty="0" smtClean="0"/>
              <a:t>	[</a:t>
            </a:r>
            <a:r>
              <a:rPr lang="en-US" sz="1700" dirty="0"/>
              <a:t>1</a:t>
            </a:r>
            <a:r>
              <a:rPr lang="en-US" sz="1700" dirty="0" smtClean="0"/>
              <a:t>]</a:t>
            </a:r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7626350" algn="l"/>
                <a:tab pos="8523288" algn="r"/>
              </a:tabLst>
            </a:pPr>
            <a:r>
              <a:rPr lang="en-US" sz="1700" dirty="0" smtClean="0"/>
              <a:t>Link </a:t>
            </a:r>
            <a:r>
              <a:rPr lang="en-US" sz="1700" dirty="0"/>
              <a:t>the observations A to E on the left with the explanations 1 to 5 on the right</a:t>
            </a:r>
            <a:r>
              <a:rPr lang="en-US" sz="1700" dirty="0" smtClean="0"/>
              <a:t>.	[2]</a:t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r>
              <a:rPr lang="en-US" sz="1700" dirty="0" smtClean="0"/>
              <a:t/>
            </a:r>
            <a:br>
              <a:rPr lang="en-US" sz="1700" dirty="0" smtClean="0"/>
            </a:br>
            <a:endParaRPr lang="en-US" sz="1700" dirty="0" smtClean="0"/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7626350" algn="l"/>
                <a:tab pos="8523288" algn="r"/>
              </a:tabLst>
            </a:pPr>
            <a:endParaRPr lang="en-US" sz="1700" dirty="0"/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7626350" algn="l"/>
                <a:tab pos="8523288" algn="r"/>
              </a:tabLst>
            </a:pPr>
            <a:r>
              <a:rPr lang="en-US" sz="1700" dirty="0" smtClean="0"/>
              <a:t/>
            </a:r>
            <a:br>
              <a:rPr lang="en-US" sz="1700" dirty="0" smtClean="0"/>
            </a:br>
            <a:endParaRPr lang="en-US" sz="170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4.8 – Revision Questions</a:t>
            </a:r>
            <a:endParaRPr lang="en-GB" sz="40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251520" y="3356992"/>
            <a:ext cx="3024336" cy="6155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A Giant covalent structures have a high melting point......</a:t>
            </a:r>
            <a:endParaRPr lang="en-GB" sz="17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4086291"/>
            <a:ext cx="3024336" cy="6155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B Graphite conducts electricity</a:t>
            </a:r>
            <a:endParaRPr lang="en-GB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3356992"/>
            <a:ext cx="4752528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1 ......because the </a:t>
            </a:r>
            <a:r>
              <a:rPr lang="en-US" sz="1700" dirty="0" err="1"/>
              <a:t>delocalised</a:t>
            </a:r>
            <a:r>
              <a:rPr lang="en-US" sz="1700" dirty="0"/>
              <a:t> electrons are</a:t>
            </a:r>
          </a:p>
          <a:p>
            <a:r>
              <a:rPr lang="en-US" sz="1700" dirty="0"/>
              <a:t>free to move along the layers.</a:t>
            </a:r>
            <a:endParaRPr lang="en-GB" sz="1700" dirty="0"/>
          </a:p>
        </p:txBody>
      </p:sp>
      <p:sp>
        <p:nvSpPr>
          <p:cNvPr id="11" name="TextBox 10"/>
          <p:cNvSpPr txBox="1"/>
          <p:nvPr/>
        </p:nvSpPr>
        <p:spPr>
          <a:xfrm>
            <a:off x="4067944" y="4020888"/>
            <a:ext cx="4752528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2 ......because the weak forces between the</a:t>
            </a:r>
          </a:p>
          <a:p>
            <a:r>
              <a:rPr lang="en-US" sz="1700" dirty="0"/>
              <a:t>layers can easily be overcome.</a:t>
            </a:r>
            <a:endParaRPr lang="en-GB" sz="1700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4815590"/>
            <a:ext cx="3024336" cy="6155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C Diamond does not conduct electricity......</a:t>
            </a:r>
            <a:endParaRPr lang="en-GB" sz="1700" dirty="0"/>
          </a:p>
        </p:txBody>
      </p:sp>
      <p:sp>
        <p:nvSpPr>
          <p:cNvPr id="13" name="TextBox 12"/>
          <p:cNvSpPr txBox="1"/>
          <p:nvPr/>
        </p:nvSpPr>
        <p:spPr>
          <a:xfrm>
            <a:off x="251520" y="5544889"/>
            <a:ext cx="3024336" cy="3539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D Graphite is soft</a:t>
            </a:r>
            <a:endParaRPr lang="en-GB" sz="1700" dirty="0"/>
          </a:p>
        </p:txBody>
      </p:sp>
      <p:sp>
        <p:nvSpPr>
          <p:cNvPr id="14" name="TextBox 13"/>
          <p:cNvSpPr txBox="1"/>
          <p:nvPr/>
        </p:nvSpPr>
        <p:spPr>
          <a:xfrm>
            <a:off x="251520" y="6012577"/>
            <a:ext cx="3024336" cy="61555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E Diamond is denser than graphite........................</a:t>
            </a:r>
            <a:endParaRPr lang="en-GB" sz="1700" dirty="0"/>
          </a:p>
        </p:txBody>
      </p:sp>
      <p:sp>
        <p:nvSpPr>
          <p:cNvPr id="17" name="TextBox 16"/>
          <p:cNvSpPr txBox="1"/>
          <p:nvPr/>
        </p:nvSpPr>
        <p:spPr>
          <a:xfrm>
            <a:off x="4067944" y="4684784"/>
            <a:ext cx="4752528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3 ......because the carbon atoms are packed</a:t>
            </a:r>
          </a:p>
          <a:p>
            <a:r>
              <a:rPr lang="en-US" sz="1700" dirty="0"/>
              <a:t>closer to each other on average.</a:t>
            </a:r>
            <a:endParaRPr lang="en-GB" sz="1700" dirty="0"/>
          </a:p>
        </p:txBody>
      </p:sp>
      <p:sp>
        <p:nvSpPr>
          <p:cNvPr id="18" name="TextBox 17"/>
          <p:cNvSpPr txBox="1"/>
          <p:nvPr/>
        </p:nvSpPr>
        <p:spPr>
          <a:xfrm>
            <a:off x="4067944" y="5348680"/>
            <a:ext cx="4752528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4 ......because it takes a lot of energy to</a:t>
            </a:r>
          </a:p>
          <a:p>
            <a:r>
              <a:rPr lang="en-US" sz="1700" dirty="0"/>
              <a:t>break the large number of strong bonds.</a:t>
            </a:r>
            <a:endParaRPr lang="en-GB" sz="1700" dirty="0"/>
          </a:p>
        </p:txBody>
      </p:sp>
      <p:sp>
        <p:nvSpPr>
          <p:cNvPr id="19" name="TextBox 18"/>
          <p:cNvSpPr txBox="1"/>
          <p:nvPr/>
        </p:nvSpPr>
        <p:spPr>
          <a:xfrm>
            <a:off x="4067944" y="6012577"/>
            <a:ext cx="4752528" cy="615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700" dirty="0"/>
              <a:t>5 ......because all its electrons are involved in</a:t>
            </a:r>
          </a:p>
          <a:p>
            <a:r>
              <a:rPr lang="en-US" sz="1700" dirty="0"/>
              <a:t>covalent </a:t>
            </a:r>
            <a:r>
              <a:rPr lang="en-US" sz="1700" dirty="0" smtClean="0"/>
              <a:t>bonding.</a:t>
            </a:r>
            <a:endParaRPr lang="en-GB" sz="1700" dirty="0"/>
          </a:p>
        </p:txBody>
      </p:sp>
      <p:sp>
        <p:nvSpPr>
          <p:cNvPr id="20" name="Action Button: Back or Previous 19">
            <a:hlinkClick r:id="" action="ppaction://hlinkshowjump?jump=lastslideviewed" highlightClick="1"/>
          </p:cNvPr>
          <p:cNvSpPr/>
          <p:nvPr/>
        </p:nvSpPr>
        <p:spPr>
          <a:xfrm>
            <a:off x="8388424" y="5517232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71232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2475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7626350" algn="l"/>
                <a:tab pos="8523288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these sentences by adding the correct </a:t>
            </a:r>
            <a:r>
              <a:rPr lang="en-US" sz="2200" dirty="0" smtClean="0"/>
              <a:t>number.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/>
              <a:t>. Each atom in diamond </a:t>
            </a:r>
            <a:r>
              <a:rPr lang="en-US" sz="2200" dirty="0" smtClean="0"/>
              <a:t>forms _________ covalent </a:t>
            </a:r>
            <a:r>
              <a:rPr lang="en-US" sz="2200" dirty="0"/>
              <a:t>bonds with other atoms. </a:t>
            </a:r>
            <a:r>
              <a:rPr lang="en-US" sz="2200" dirty="0" smtClean="0"/>
              <a:t>					[1]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/>
              <a:t>. Each atom in graphite </a:t>
            </a:r>
            <a:r>
              <a:rPr lang="en-US" sz="2200" dirty="0" smtClean="0"/>
              <a:t>forms</a:t>
            </a:r>
            <a:r>
              <a:rPr lang="en-US" sz="2200" dirty="0"/>
              <a:t> _________ </a:t>
            </a:r>
            <a:r>
              <a:rPr lang="en-US" sz="2200" dirty="0" smtClean="0"/>
              <a:t>covalent </a:t>
            </a:r>
            <a:r>
              <a:rPr lang="en-US" sz="2200" dirty="0"/>
              <a:t>bonds with other atoms. </a:t>
            </a:r>
            <a:r>
              <a:rPr lang="en-US" sz="2200" dirty="0" smtClean="0"/>
              <a:t>					[1]</a:t>
            </a:r>
            <a:br>
              <a:rPr lang="en-US" sz="2200" dirty="0" smtClean="0"/>
            </a:br>
            <a:r>
              <a:rPr lang="en-US" sz="2200" b="1" dirty="0" smtClean="0"/>
              <a:t>c</a:t>
            </a:r>
            <a:r>
              <a:rPr lang="en-US" sz="2200" dirty="0"/>
              <a:t>. Each silicon atom in silicon dioxide </a:t>
            </a:r>
            <a:r>
              <a:rPr lang="en-US" sz="2200" dirty="0" smtClean="0"/>
              <a:t>forms</a:t>
            </a:r>
            <a:r>
              <a:rPr lang="en-US" sz="2200" dirty="0"/>
              <a:t> _________ </a:t>
            </a:r>
            <a:r>
              <a:rPr lang="en-US" sz="2200" dirty="0" smtClean="0"/>
              <a:t>covalent </a:t>
            </a:r>
            <a:r>
              <a:rPr lang="en-US" sz="2200" dirty="0"/>
              <a:t>bonds with oxygen </a:t>
            </a:r>
            <a:r>
              <a:rPr lang="en-US" sz="2200" dirty="0" smtClean="0"/>
              <a:t>atoms, but </a:t>
            </a:r>
            <a:r>
              <a:rPr lang="en-US" sz="2200" dirty="0"/>
              <a:t>each oxygen atom </a:t>
            </a:r>
            <a:r>
              <a:rPr lang="en-US" sz="2200" dirty="0" smtClean="0"/>
              <a:t>forms</a:t>
            </a:r>
            <a:r>
              <a:rPr lang="en-US" sz="2200" dirty="0"/>
              <a:t> _________ </a:t>
            </a:r>
            <a:r>
              <a:rPr lang="en-US" sz="2200" dirty="0" smtClean="0"/>
              <a:t>covalent </a:t>
            </a:r>
            <a:r>
              <a:rPr lang="en-US" sz="2200" dirty="0"/>
              <a:t>bonds with silicon atoms. </a:t>
            </a:r>
            <a:r>
              <a:rPr lang="en-US" sz="2200" dirty="0" smtClean="0"/>
              <a:t>			[</a:t>
            </a:r>
            <a:r>
              <a:rPr lang="en-US" sz="2200" dirty="0"/>
              <a:t>2</a:t>
            </a:r>
            <a:r>
              <a:rPr lang="en-US" sz="2200" dirty="0" smtClean="0"/>
              <a:t>]</a:t>
            </a:r>
          </a:p>
          <a:p>
            <a:pPr>
              <a:spcAft>
                <a:spcPts val="300"/>
              </a:spcAft>
              <a:buClr>
                <a:srgbClr val="0070C0"/>
              </a:buClr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7626350" algn="l"/>
                <a:tab pos="8523288" algn="r"/>
              </a:tabLst>
            </a:pPr>
            <a:r>
              <a:rPr lang="en-US" sz="2200" b="1" dirty="0" smtClean="0"/>
              <a:t>Extension</a:t>
            </a:r>
            <a:endParaRPr lang="en-US" sz="2200" b="1" dirty="0"/>
          </a:p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4"/>
              <a:tabLst>
                <a:tab pos="811213" algn="l"/>
                <a:tab pos="2070100" algn="l"/>
                <a:tab pos="3502025" algn="l"/>
                <a:tab pos="5021263" algn="l"/>
                <a:tab pos="6453188" algn="l"/>
                <a:tab pos="7626350" algn="l"/>
                <a:tab pos="8523288" algn="r"/>
              </a:tabLst>
            </a:pPr>
            <a:r>
              <a:rPr lang="en-US" sz="2200" dirty="0" smtClean="0"/>
              <a:t>There </a:t>
            </a:r>
            <a:r>
              <a:rPr lang="en-US" sz="2200" dirty="0"/>
              <a:t>are two forms of the compound boron nitride, BN. One of these forms is similar to </a:t>
            </a:r>
            <a:r>
              <a:rPr lang="en-US" sz="2200" dirty="0" smtClean="0"/>
              <a:t>graphite.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b="1" dirty="0"/>
              <a:t>.</a:t>
            </a:r>
            <a:r>
              <a:rPr lang="en-US" sz="2200" dirty="0"/>
              <a:t> In this form of boron nitride, the atoms alternate. Draw the structure of this form of boron nitride. </a:t>
            </a:r>
            <a:r>
              <a:rPr lang="en-US" sz="2200" dirty="0" smtClean="0"/>
              <a:t>			[3]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b="1" dirty="0"/>
              <a:t>.</a:t>
            </a:r>
            <a:r>
              <a:rPr lang="en-US" sz="2200" dirty="0"/>
              <a:t> Explain why this form of boron nitride can be used as a lubricant. </a:t>
            </a:r>
            <a:r>
              <a:rPr lang="en-US" sz="2200" dirty="0" smtClean="0"/>
              <a:t>						[</a:t>
            </a:r>
            <a:r>
              <a:rPr lang="en-US" sz="2200" dirty="0"/>
              <a:t>2]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4.8 – Revision Questions</a:t>
            </a:r>
            <a:endParaRPr lang="en-GB" sz="4000" b="1" dirty="0" smtClean="0"/>
          </a:p>
        </p:txBody>
      </p:sp>
      <p:sp>
        <p:nvSpPr>
          <p:cNvPr id="20" name="Action Button: Back or Previous 19">
            <a:hlinkClick r:id="" action="ppaction://hlinkshowjump?jump=lastslideviewed" highlightClick="1"/>
          </p:cNvPr>
          <p:cNvSpPr/>
          <p:nvPr/>
        </p:nvSpPr>
        <p:spPr>
          <a:xfrm>
            <a:off x="8460432" y="4869160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40370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262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300"/>
              </a:spcAft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258888" algn="l"/>
                <a:tab pos="8523288" algn="r"/>
              </a:tabLst>
            </a:pPr>
            <a:r>
              <a:rPr lang="en-US" sz="2800" b="1" dirty="0" smtClean="0"/>
              <a:t>a</a:t>
            </a:r>
            <a:r>
              <a:rPr lang="en-US" sz="2800" dirty="0"/>
              <a:t>. Complete the diagram below to show the structure of a metal. Label your </a:t>
            </a:r>
            <a:r>
              <a:rPr lang="en-US" sz="2800" dirty="0" smtClean="0"/>
              <a:t>diagram.	[4]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b="1" dirty="0" smtClean="0"/>
              <a:t>b</a:t>
            </a:r>
            <a:r>
              <a:rPr lang="en-US" sz="2800" b="1" dirty="0"/>
              <a:t>.</a:t>
            </a:r>
            <a:r>
              <a:rPr lang="en-US" sz="2800" dirty="0"/>
              <a:t> Use the information in your diagram to </a:t>
            </a:r>
            <a:r>
              <a:rPr lang="en-US" sz="2800" dirty="0" smtClean="0"/>
              <a:t>explain:</a:t>
            </a:r>
            <a:br>
              <a:rPr lang="en-US" sz="2800" dirty="0" smtClean="0"/>
            </a:br>
            <a:r>
              <a:rPr lang="en-US" sz="2800" dirty="0" smtClean="0"/>
              <a:t>	</a:t>
            </a:r>
            <a:r>
              <a:rPr lang="en-US" sz="2800" dirty="0" err="1" smtClean="0"/>
              <a:t>i</a:t>
            </a:r>
            <a:r>
              <a:rPr lang="en-US" sz="2800" dirty="0"/>
              <a:t>. </a:t>
            </a:r>
            <a:r>
              <a:rPr lang="en-US" sz="2800" dirty="0" smtClean="0"/>
              <a:t>	why </a:t>
            </a:r>
            <a:r>
              <a:rPr lang="en-US" sz="2800" dirty="0"/>
              <a:t>metals conduct </a:t>
            </a:r>
            <a:r>
              <a:rPr lang="en-US" sz="2800" dirty="0" smtClean="0"/>
              <a:t>electricity.	[2]</a:t>
            </a:r>
            <a:br>
              <a:rPr lang="en-US" sz="2800" dirty="0" smtClean="0"/>
            </a:br>
            <a:r>
              <a:rPr lang="en-US" sz="2800" dirty="0" smtClean="0"/>
              <a:t>	ii</a:t>
            </a:r>
            <a:r>
              <a:rPr lang="en-US" sz="2800" dirty="0"/>
              <a:t>. </a:t>
            </a:r>
            <a:r>
              <a:rPr lang="en-US" sz="2800" dirty="0" smtClean="0"/>
              <a:t>	why </a:t>
            </a:r>
            <a:r>
              <a:rPr lang="en-US" sz="2800" dirty="0"/>
              <a:t>metals are ductile</a:t>
            </a:r>
            <a:r>
              <a:rPr lang="en-US" sz="2800" dirty="0" smtClean="0"/>
              <a:t>.	[2]</a:t>
            </a:r>
            <a:br>
              <a:rPr lang="en-US" sz="2800" dirty="0" smtClean="0"/>
            </a:br>
            <a:r>
              <a:rPr lang="en-US" sz="2800" dirty="0" smtClean="0"/>
              <a:t>	iii.	why </a:t>
            </a:r>
            <a:r>
              <a:rPr lang="en-US" sz="2800" dirty="0"/>
              <a:t>metals such as nickel have high melting </a:t>
            </a:r>
            <a:r>
              <a:rPr lang="en-US" sz="2800" dirty="0" smtClean="0"/>
              <a:t>			points.	[2]</a:t>
            </a:r>
            <a:endParaRPr lang="en-US" sz="2800" dirty="0"/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4.9 – Revision Questions</a:t>
            </a:r>
            <a:endParaRPr lang="en-GB" sz="4000" b="1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3768" y="2154321"/>
            <a:ext cx="4176464" cy="1922751"/>
          </a:xfrm>
          <a:prstGeom prst="rect">
            <a:avLst/>
          </a:prstGeom>
        </p:spPr>
      </p:pic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8460432" y="3789040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5000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23348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1124744"/>
            <a:ext cx="8712968" cy="55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2"/>
              <a:tabLst>
                <a:tab pos="811213" algn="l"/>
                <a:tab pos="1258888" algn="l"/>
                <a:tab pos="8523288" algn="r"/>
              </a:tabLst>
            </a:pPr>
            <a:r>
              <a:rPr lang="en-US" sz="2100" dirty="0" smtClean="0"/>
              <a:t>The </a:t>
            </a:r>
            <a:r>
              <a:rPr lang="en-US" sz="2100" dirty="0"/>
              <a:t>bar chart shows the melting point of six successive elements A to F in the Periodic </a:t>
            </a:r>
            <a:r>
              <a:rPr lang="en-US" sz="2100" dirty="0" smtClean="0"/>
              <a:t>Table.</a:t>
            </a:r>
            <a:br>
              <a:rPr lang="en-US" sz="2100" dirty="0" smtClean="0"/>
            </a:br>
            <a:r>
              <a:rPr lang="en-US" sz="2100" dirty="0" smtClean="0"/>
              <a:t>a</a:t>
            </a:r>
            <a:r>
              <a:rPr lang="en-US" sz="2100" dirty="0"/>
              <a:t>. One of these elements is a giant covalent </a:t>
            </a:r>
            <a:r>
              <a:rPr lang="en-US" sz="2100" dirty="0" smtClean="0"/>
              <a:t>structure.</a:t>
            </a:r>
            <a:br>
              <a:rPr lang="en-US" sz="2100" dirty="0" smtClean="0"/>
            </a:br>
            <a:r>
              <a:rPr lang="en-US" sz="2100" dirty="0" smtClean="0"/>
              <a:t>Which </a:t>
            </a:r>
            <a:r>
              <a:rPr lang="en-US" sz="2100" dirty="0"/>
              <a:t>one</a:t>
            </a:r>
            <a:r>
              <a:rPr lang="en-US" sz="2100" dirty="0" smtClean="0"/>
              <a:t>? ________________    </a:t>
            </a:r>
            <a:r>
              <a:rPr lang="en-US" sz="2100" dirty="0"/>
              <a:t>[</a:t>
            </a:r>
            <a:r>
              <a:rPr lang="en-US" sz="2100" dirty="0" smtClean="0"/>
              <a:t>1]</a:t>
            </a:r>
            <a:br>
              <a:rPr lang="en-US" sz="2100" dirty="0" smtClean="0"/>
            </a:br>
            <a:r>
              <a:rPr lang="en-US" sz="2100" dirty="0" smtClean="0"/>
              <a:t>b</a:t>
            </a:r>
            <a:r>
              <a:rPr lang="en-US" sz="2100" dirty="0"/>
              <a:t>. Which elements are metals?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Give </a:t>
            </a:r>
            <a:r>
              <a:rPr lang="en-US" sz="2100" dirty="0"/>
              <a:t>a reason for </a:t>
            </a:r>
            <a:r>
              <a:rPr lang="en-US" sz="2100" dirty="0" smtClean="0"/>
              <a:t>your answer.       [2]</a:t>
            </a:r>
            <a:br>
              <a:rPr lang="en-US" sz="2100" dirty="0" smtClean="0"/>
            </a:br>
            <a:r>
              <a:rPr lang="en-US" sz="2100" dirty="0" smtClean="0"/>
              <a:t>c</a:t>
            </a:r>
            <a:r>
              <a:rPr lang="en-US" sz="2100" dirty="0"/>
              <a:t>. Which elements are non-metals?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Give </a:t>
            </a:r>
            <a:r>
              <a:rPr lang="en-US" sz="2100" dirty="0"/>
              <a:t>a reason for </a:t>
            </a:r>
            <a:r>
              <a:rPr lang="en-US" sz="2100" dirty="0" smtClean="0"/>
              <a:t>your answer </a:t>
            </a:r>
            <a:br>
              <a:rPr lang="en-US" sz="2100" dirty="0" smtClean="0"/>
            </a:br>
            <a:r>
              <a:rPr lang="en-US" sz="2100" dirty="0" smtClean="0"/>
              <a:t>_______________________________</a:t>
            </a:r>
            <a:br>
              <a:rPr lang="en-US" sz="2100" dirty="0" smtClean="0"/>
            </a:br>
            <a:r>
              <a:rPr lang="en-US" sz="2100" dirty="0" smtClean="0"/>
              <a:t>_______________________________</a:t>
            </a:r>
            <a:br>
              <a:rPr lang="en-US" sz="2100" dirty="0" smtClean="0"/>
            </a:br>
            <a:r>
              <a:rPr lang="en-US" sz="2100" dirty="0" smtClean="0"/>
              <a:t>_______________________________</a:t>
            </a:r>
            <a:br>
              <a:rPr lang="en-US" sz="2100" dirty="0" smtClean="0"/>
            </a:br>
            <a:r>
              <a:rPr lang="en-US" sz="2100" dirty="0" smtClean="0"/>
              <a:t>_____________________________ </a:t>
            </a:r>
            <a:r>
              <a:rPr lang="en-US" sz="2100" dirty="0"/>
              <a:t>[2</a:t>
            </a:r>
            <a:r>
              <a:rPr lang="en-US" sz="2100" dirty="0" smtClean="0"/>
              <a:t>]</a:t>
            </a:r>
          </a:p>
          <a:p>
            <a:pPr>
              <a:spcAft>
                <a:spcPts val="300"/>
              </a:spcAft>
              <a:buClr>
                <a:srgbClr val="0070C0"/>
              </a:buClr>
              <a:tabLst>
                <a:tab pos="811213" algn="l"/>
                <a:tab pos="1258888" algn="l"/>
                <a:tab pos="8523288" algn="r"/>
              </a:tabLst>
            </a:pPr>
            <a:r>
              <a:rPr lang="en-US" sz="2100" b="1" dirty="0" smtClean="0"/>
              <a:t>Extension</a:t>
            </a:r>
            <a:endParaRPr lang="en-US" sz="2100" b="1" dirty="0"/>
          </a:p>
          <a:p>
            <a:pPr marL="361950" indent="-361950">
              <a:spcAft>
                <a:spcPts val="300"/>
              </a:spcAft>
              <a:buClr>
                <a:srgbClr val="0070C0"/>
              </a:buClr>
              <a:buFont typeface="+mj-lt"/>
              <a:buAutoNum type="arabicPeriod" startAt="3"/>
              <a:tabLst>
                <a:tab pos="811213" algn="l"/>
                <a:tab pos="1258888" algn="l"/>
                <a:tab pos="8523288" algn="r"/>
              </a:tabLst>
            </a:pPr>
            <a:r>
              <a:rPr lang="en-US" sz="2100" dirty="0" smtClean="0"/>
              <a:t>Bronze </a:t>
            </a:r>
            <a:r>
              <a:rPr lang="en-US" sz="2100" dirty="0"/>
              <a:t>is a mixture of copper and tin. Tin atoms are larger than copper atoms. Use </a:t>
            </a:r>
            <a:r>
              <a:rPr lang="en-US" sz="2100" dirty="0" smtClean="0"/>
              <a:t>your knowledge </a:t>
            </a:r>
            <a:r>
              <a:rPr lang="en-US" sz="2100" dirty="0"/>
              <a:t>of the structure of metals to explain why bronze is less malleable than either copper or tin alone. </a:t>
            </a:r>
            <a:r>
              <a:rPr lang="en-US" sz="2100" dirty="0" smtClean="0"/>
              <a:t>				[</a:t>
            </a:r>
            <a:r>
              <a:rPr lang="en-US" sz="2100" dirty="0"/>
              <a:t>2]</a:t>
            </a:r>
          </a:p>
        </p:txBody>
      </p:sp>
      <p:sp>
        <p:nvSpPr>
          <p:cNvPr id="16" name="Oval 15"/>
          <p:cNvSpPr/>
          <p:nvPr/>
        </p:nvSpPr>
        <p:spPr>
          <a:xfrm rot="1078849">
            <a:off x="8538956" y="83019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496" y="67262"/>
            <a:ext cx="7776864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4.9 – Revision Questions</a:t>
            </a:r>
            <a:endParaRPr lang="en-GB" sz="4000" b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6500" y="2215542"/>
            <a:ext cx="3453972" cy="2869642"/>
          </a:xfrm>
          <a:prstGeom prst="rect">
            <a:avLst/>
          </a:prstGeom>
        </p:spPr>
      </p:pic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460432" y="5301208"/>
            <a:ext cx="360040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3192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04 - Atoms Combining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76DD945F-B7B0-4691-A0D0-E2EAD6DA23B3}">
  <ds:schemaRefs>
    <ds:schemaRef ds:uri="http://schemas.microsoft.com/office/2006/documentManagement/types"/>
    <ds:schemaRef ds:uri="http://purl.org/dc/dcmitype/"/>
    <ds:schemaRef ds:uri="http://purl.org/dc/elements/1.1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47026</TotalTime>
  <Words>8415</Words>
  <Application>Microsoft Office PowerPoint</Application>
  <PresentationFormat>On-screen Show (4:3)</PresentationFormat>
  <Paragraphs>1574</Paragraphs>
  <Slides>94</Slides>
  <Notes>94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105" baseType="lpstr">
      <vt:lpstr>Arial</vt:lpstr>
      <vt:lpstr>Calibri</vt:lpstr>
      <vt:lpstr>FrutigerLTStd-Light</vt:lpstr>
      <vt:lpstr>Lucida Sans Unicode</vt:lpstr>
      <vt:lpstr>NewAsterLTStd</vt:lpstr>
      <vt:lpstr>NewAsterLTStd-Bold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4.1 – Compounds, Mixtures, and Chemical Change</vt:lpstr>
      <vt:lpstr>4.1 – Compounds, Mixtures, and Chemical Change</vt:lpstr>
      <vt:lpstr>4.1 – Compounds, Mixtures, and Chemical Change</vt:lpstr>
      <vt:lpstr>4.1 – Compounds, Mixtures, and Chemical Change</vt:lpstr>
      <vt:lpstr>4.1 – Compounds, Mixtures, and Chemical Change</vt:lpstr>
      <vt:lpstr>4.2 – Why do Atoms Form Bonds</vt:lpstr>
      <vt:lpstr>4.2 – Why do Atoms Form Bonds</vt:lpstr>
      <vt:lpstr>4.2 – Why do Atoms Form Bonds</vt:lpstr>
      <vt:lpstr>4.2 – Why do Atoms Form Bonds</vt:lpstr>
      <vt:lpstr>4.2 – Why do Atoms Form Bonds</vt:lpstr>
      <vt:lpstr>4.3 – The Ionic Bond</vt:lpstr>
      <vt:lpstr>4.3 – The Ionic Bond</vt:lpstr>
      <vt:lpstr>4.3 – The Ionic Bond</vt:lpstr>
      <vt:lpstr>4.3 – The Ionic Bond</vt:lpstr>
      <vt:lpstr>4.3 – The Ionic Bond</vt:lpstr>
      <vt:lpstr>4.3 – The Ionic Bond</vt:lpstr>
      <vt:lpstr>4.3 – The Ionic Bond</vt:lpstr>
      <vt:lpstr>4.4 – More About Ions</vt:lpstr>
      <vt:lpstr>4.4 – More About Ions</vt:lpstr>
      <vt:lpstr>4.4 – More About Ions</vt:lpstr>
      <vt:lpstr>4.4 – More About Ions</vt:lpstr>
      <vt:lpstr>4.4 – More About Ions</vt:lpstr>
      <vt:lpstr>4.5 – The Covalent Bond</vt:lpstr>
      <vt:lpstr>4.5 – The Covalent Bond</vt:lpstr>
      <vt:lpstr>4.5 – The Covalent Bond</vt:lpstr>
      <vt:lpstr>4.5 – The Covalent Bond</vt:lpstr>
      <vt:lpstr>4.5 – The Covalen Bondt</vt:lpstr>
      <vt:lpstr>4.5 – The Covalent Bond</vt:lpstr>
      <vt:lpstr>4.5 – The Covalent Bond</vt:lpstr>
      <vt:lpstr>4.6 – Covalent Compounds</vt:lpstr>
      <vt:lpstr>4.6 – Covalent Compounds</vt:lpstr>
      <vt:lpstr>4.6 – Covalent Compounds</vt:lpstr>
      <vt:lpstr>4.6 – Covalent Compounds</vt:lpstr>
      <vt:lpstr>4.6 – Covalent Compounds</vt:lpstr>
      <vt:lpstr>4.6 – Covalent Compounds</vt:lpstr>
      <vt:lpstr>4.7 – Comparing Ionic &amp; Covalent Compounds</vt:lpstr>
      <vt:lpstr>4.7 – Comparing Ionic &amp; Covalent Compounds</vt:lpstr>
      <vt:lpstr>4.7 – Comparing Ionic &amp; Covalent Compounds</vt:lpstr>
      <vt:lpstr>4.7 – Comparing Ionic &amp; Covalent Compounds</vt:lpstr>
      <vt:lpstr>4.7 – Comparing Ionic &amp; Covalent Compounds</vt:lpstr>
      <vt:lpstr>4.8 – Giant Covalent Structures</vt:lpstr>
      <vt:lpstr>4.8 – Giant Covalent Structures</vt:lpstr>
      <vt:lpstr>4.8 – Giant Covalent Structures</vt:lpstr>
      <vt:lpstr>4.8 – Giant Covalent Structures</vt:lpstr>
      <vt:lpstr>4.8 – Giant Covalent Structures</vt:lpstr>
      <vt:lpstr>4.8 – Giant Covalent Structures</vt:lpstr>
      <vt:lpstr>4.9 – The Bonding in Metals</vt:lpstr>
      <vt:lpstr>4.9 – The Bonding in Metals</vt:lpstr>
      <vt:lpstr>4.9 – The Bonding in Metals</vt:lpstr>
      <vt:lpstr>4.9 – The Bonding in Metals</vt:lpstr>
      <vt:lpstr>4.9 – The Bonding in Metals</vt:lpstr>
      <vt:lpstr>4.9 – The Bonding in Metals</vt:lpstr>
      <vt:lpstr>4 – Revision Checklist – Core</vt:lpstr>
      <vt:lpstr>4 – Revision Checklist – Extended</vt:lpstr>
      <vt:lpstr>Unit 04 – Questions – Core Curriculum</vt:lpstr>
      <vt:lpstr>Unit 04 – Questions – Core Curriculum</vt:lpstr>
      <vt:lpstr>Unit 04 – Questions – Core Curriculum</vt:lpstr>
      <vt:lpstr>Unit 04 – Questions – Core Curriculum</vt:lpstr>
      <vt:lpstr>Unit 04 – Questions – Extended Curriculum</vt:lpstr>
      <vt:lpstr>Unit 04 – Questions – Core Curriculum</vt:lpstr>
      <vt:lpstr>Unit 04 – Questions – Core Curriculum</vt:lpstr>
      <vt:lpstr>Unit 04 – Questions – Core Curriculum</vt:lpstr>
      <vt:lpstr>4.1 – Revision Questions</vt:lpstr>
      <vt:lpstr>4.1 – Revision Questions</vt:lpstr>
      <vt:lpstr>4.1 – Revision Questions</vt:lpstr>
      <vt:lpstr>4.2 – Revision Questions</vt:lpstr>
      <vt:lpstr>4.2 – Revision Questions</vt:lpstr>
      <vt:lpstr>4.2 – Revision Questions</vt:lpstr>
      <vt:lpstr>4.3 – Revision Questions</vt:lpstr>
      <vt:lpstr>4.3 – Revision Questions</vt:lpstr>
      <vt:lpstr>4.4 – Revision Questions</vt:lpstr>
      <vt:lpstr>4.4 – Revision Questions</vt:lpstr>
      <vt:lpstr>4.5 – Revision Questions</vt:lpstr>
      <vt:lpstr>4.5 – Revision Questions</vt:lpstr>
      <vt:lpstr>4.5 – Revision Questions</vt:lpstr>
      <vt:lpstr>4.6 – Revision Questions</vt:lpstr>
      <vt:lpstr>4.6 – Revision Questions</vt:lpstr>
      <vt:lpstr>4.7 – Revision Questions</vt:lpstr>
      <vt:lpstr>4.7 – Revision Questions</vt:lpstr>
      <vt:lpstr>4.7 – Revision Questions</vt:lpstr>
      <vt:lpstr>4.8 – Revision Questions</vt:lpstr>
      <vt:lpstr>4.8 – Revision Questions</vt:lpstr>
      <vt:lpstr>4.9 – Revision Questions</vt:lpstr>
      <vt:lpstr>4.9 – Revision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04 - Atoms Combining</dc:title>
  <dc:subject>Travel and Tourism</dc:subject>
  <dc:creator>Enderoth</dc:creator>
  <cp:lastModifiedBy>Stephen Rafferty</cp:lastModifiedBy>
  <cp:revision>1712</cp:revision>
  <cp:lastPrinted>2014-01-22T18:25:48Z</cp:lastPrinted>
  <dcterms:created xsi:type="dcterms:W3CDTF">2008-03-12T11:01:44Z</dcterms:created>
  <dcterms:modified xsi:type="dcterms:W3CDTF">2018-08-01T16:46:08Z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